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56" r:id="rId2"/>
    <p:sldId id="257" r:id="rId3"/>
    <p:sldId id="258" r:id="rId4"/>
    <p:sldId id="289" r:id="rId5"/>
    <p:sldId id="286" r:id="rId6"/>
    <p:sldId id="264" r:id="rId7"/>
    <p:sldId id="278" r:id="rId8"/>
    <p:sldId id="284" r:id="rId9"/>
    <p:sldId id="280" r:id="rId10"/>
    <p:sldId id="279" r:id="rId11"/>
    <p:sldId id="259" r:id="rId12"/>
    <p:sldId id="287" r:id="rId13"/>
    <p:sldId id="268" r:id="rId14"/>
    <p:sldId id="267" r:id="rId15"/>
    <p:sldId id="266" r:id="rId16"/>
    <p:sldId id="288" r:id="rId17"/>
    <p:sldId id="265" r:id="rId18"/>
    <p:sldId id="269" r:id="rId19"/>
    <p:sldId id="272" r:id="rId20"/>
    <p:sldId id="270" r:id="rId21"/>
    <p:sldId id="277" r:id="rId22"/>
    <p:sldId id="276" r:id="rId23"/>
    <p:sldId id="273" r:id="rId24"/>
    <p:sldId id="274" r:id="rId25"/>
    <p:sldId id="282" r:id="rId26"/>
    <p:sldId id="283" r:id="rId27"/>
    <p:sldId id="281" r:id="rId28"/>
    <p:sldId id="275" r:id="rId29"/>
    <p:sldId id="260" r:id="rId30"/>
    <p:sldId id="261" r:id="rId31"/>
    <p:sldId id="285" r:id="rId32"/>
    <p:sldId id="263" r:id="rId33"/>
    <p:sldId id="290" r:id="rId34"/>
    <p:sldId id="291" r:id="rId35"/>
    <p:sldId id="292" r:id="rId3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303D3C-1F2E-40F2-939E-C7A6CEE5081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165BB07-D75E-43D8-BB83-37B4B20E127B}">
      <dgm:prSet/>
      <dgm:spPr/>
      <dgm:t>
        <a:bodyPr/>
        <a:lstStyle/>
        <a:p>
          <a:r>
            <a:rPr lang="sk-SK" dirty="0"/>
            <a:t>V prvom desaťročí 20. storočia sa v Ružomberku nachádzala iba malá závodná nemocnica pri </a:t>
          </a:r>
          <a:r>
            <a:rPr lang="sk-SK" dirty="0" err="1"/>
            <a:t>Mautnerových</a:t>
          </a:r>
          <a:r>
            <a:rPr lang="sk-SK" dirty="0"/>
            <a:t> bavlnárskych závodoch, ktorá však nestačila pre potreby regiónu</a:t>
          </a:r>
          <a:endParaRPr lang="en-US" dirty="0"/>
        </a:p>
      </dgm:t>
    </dgm:pt>
    <dgm:pt modelId="{BC6EDFEE-FAFE-45C4-856B-419DF379B41C}" type="parTrans" cxnId="{3C4E9796-1B64-4320-8C81-492FC14EB26A}">
      <dgm:prSet/>
      <dgm:spPr/>
      <dgm:t>
        <a:bodyPr/>
        <a:lstStyle/>
        <a:p>
          <a:endParaRPr lang="en-US"/>
        </a:p>
      </dgm:t>
    </dgm:pt>
    <dgm:pt modelId="{94EF8283-2CCA-406C-9041-A7A0F8C7425B}" type="sibTrans" cxnId="{3C4E9796-1B64-4320-8C81-492FC14EB26A}">
      <dgm:prSet/>
      <dgm:spPr/>
      <dgm:t>
        <a:bodyPr/>
        <a:lstStyle/>
        <a:p>
          <a:endParaRPr lang="en-US"/>
        </a:p>
      </dgm:t>
    </dgm:pt>
    <dgm:pt modelId="{32D3249C-56C0-42C0-BDF1-75F593CD1D39}">
      <dgm:prSet/>
      <dgm:spPr/>
      <dgm:t>
        <a:bodyPr/>
        <a:lstStyle/>
        <a:p>
          <a:r>
            <a:rPr lang="sk-SK" dirty="0"/>
            <a:t>V roku 1913 bola intervenovať delegácia vedená hlavným županom Arpádom </a:t>
          </a:r>
          <a:r>
            <a:rPr lang="sk-SK" dirty="0" err="1"/>
            <a:t>Kiszelym</a:t>
          </a:r>
          <a:r>
            <a:rPr lang="sk-SK" dirty="0"/>
            <a:t> u uhorského premiéra Lászlóa </a:t>
          </a:r>
          <a:r>
            <a:rPr lang="sk-SK" dirty="0" err="1"/>
            <a:t>Lukácsa</a:t>
          </a:r>
          <a:r>
            <a:rPr lang="sk-SK" dirty="0"/>
            <a:t> o akútnej nutnosti zriadenia nemocnice v Ružomberku </a:t>
          </a:r>
          <a:endParaRPr lang="en-US" dirty="0"/>
        </a:p>
      </dgm:t>
    </dgm:pt>
    <dgm:pt modelId="{0D9932E1-4561-4884-B032-D380E0058DD6}" type="parTrans" cxnId="{F81B7AD8-A23D-4FDB-92C8-4D1277B5975D}">
      <dgm:prSet/>
      <dgm:spPr/>
      <dgm:t>
        <a:bodyPr/>
        <a:lstStyle/>
        <a:p>
          <a:endParaRPr lang="en-US"/>
        </a:p>
      </dgm:t>
    </dgm:pt>
    <dgm:pt modelId="{D503AE28-5D5D-4D87-9889-12612A6BC645}" type="sibTrans" cxnId="{F81B7AD8-A23D-4FDB-92C8-4D1277B5975D}">
      <dgm:prSet/>
      <dgm:spPr/>
      <dgm:t>
        <a:bodyPr/>
        <a:lstStyle/>
        <a:p>
          <a:endParaRPr lang="en-US"/>
        </a:p>
      </dgm:t>
    </dgm:pt>
    <dgm:pt modelId="{1D4A701B-1979-4153-8921-80BBD7D8205F}">
      <dgm:prSet/>
      <dgm:spPr/>
      <dgm:t>
        <a:bodyPr/>
        <a:lstStyle/>
        <a:p>
          <a:r>
            <a:rPr lang="sk-SK"/>
            <a:t>Impulzom, ktorý rozhodol o jej zriadení sa ale stala až 1. svetová vojna</a:t>
          </a:r>
          <a:endParaRPr lang="en-US"/>
        </a:p>
      </dgm:t>
    </dgm:pt>
    <dgm:pt modelId="{A61D8099-1795-4F8A-B17D-048701C97486}" type="parTrans" cxnId="{4A900138-39A5-4719-82DC-39033A286629}">
      <dgm:prSet/>
      <dgm:spPr/>
      <dgm:t>
        <a:bodyPr/>
        <a:lstStyle/>
        <a:p>
          <a:endParaRPr lang="en-US"/>
        </a:p>
      </dgm:t>
    </dgm:pt>
    <dgm:pt modelId="{978C2E09-68A8-412C-A258-E465F3851B9A}" type="sibTrans" cxnId="{4A900138-39A5-4719-82DC-39033A286629}">
      <dgm:prSet/>
      <dgm:spPr/>
      <dgm:t>
        <a:bodyPr/>
        <a:lstStyle/>
        <a:p>
          <a:endParaRPr lang="en-US"/>
        </a:p>
      </dgm:t>
    </dgm:pt>
    <dgm:pt modelId="{17BA27C6-BE0B-4DE5-8C6E-BDE6F41C37C7}">
      <dgm:prSet/>
      <dgm:spPr/>
      <dgm:t>
        <a:bodyPr/>
        <a:lstStyle/>
        <a:p>
          <a:r>
            <a:rPr lang="sk-SK"/>
            <a:t>Košická vojenská nemocnica sa nachádzala v blízkosti Haličského frontu a kapacitne nebola schopná pokryť armádne potreby</a:t>
          </a:r>
          <a:endParaRPr lang="en-US"/>
        </a:p>
      </dgm:t>
    </dgm:pt>
    <dgm:pt modelId="{8A274DBA-EBEF-4008-A5C7-0EE077BF5310}" type="parTrans" cxnId="{5E65EF18-BCB5-4248-89C0-CCED106E00A1}">
      <dgm:prSet/>
      <dgm:spPr/>
      <dgm:t>
        <a:bodyPr/>
        <a:lstStyle/>
        <a:p>
          <a:endParaRPr lang="en-US"/>
        </a:p>
      </dgm:t>
    </dgm:pt>
    <dgm:pt modelId="{EC8FE46C-0837-4EB0-BBE4-97AEC9178EA4}" type="sibTrans" cxnId="{5E65EF18-BCB5-4248-89C0-CCED106E00A1}">
      <dgm:prSet/>
      <dgm:spPr/>
      <dgm:t>
        <a:bodyPr/>
        <a:lstStyle/>
        <a:p>
          <a:endParaRPr lang="en-US"/>
        </a:p>
      </dgm:t>
    </dgm:pt>
    <dgm:pt modelId="{842B881E-F9CE-4540-8591-42917C888F7B}">
      <dgm:prSet/>
      <dgm:spPr/>
      <dgm:t>
        <a:bodyPr/>
        <a:lstStyle/>
        <a:p>
          <a:r>
            <a:rPr lang="sk-SK" dirty="0"/>
            <a:t>Preto došlo k  rozhodnutiu ministra vnútra Uhorského kráľovstva o vybudovaní barakovej nemocnice v Ružomberku. A to aj vďaka jeho strategickej polohe na košicko-bohumínskej železnici, ktorá bola v tej dobe hlavnou dopravnou tepnou na východný front</a:t>
          </a:r>
          <a:endParaRPr lang="en-US" dirty="0"/>
        </a:p>
      </dgm:t>
    </dgm:pt>
    <dgm:pt modelId="{A57F8EC4-F6F3-46F5-B1A1-0EDBE2F5F45C}" type="parTrans" cxnId="{95C13D34-1855-455A-8221-770361276184}">
      <dgm:prSet/>
      <dgm:spPr/>
      <dgm:t>
        <a:bodyPr/>
        <a:lstStyle/>
        <a:p>
          <a:endParaRPr lang="en-US"/>
        </a:p>
      </dgm:t>
    </dgm:pt>
    <dgm:pt modelId="{9429CD39-02A1-4B27-B8D2-5E1CB975C8CB}" type="sibTrans" cxnId="{95C13D34-1855-455A-8221-770361276184}">
      <dgm:prSet/>
      <dgm:spPr/>
      <dgm:t>
        <a:bodyPr/>
        <a:lstStyle/>
        <a:p>
          <a:endParaRPr lang="en-US"/>
        </a:p>
      </dgm:t>
    </dgm:pt>
    <dgm:pt modelId="{B230EDAE-5D24-4F1A-943B-7A876FB00991}">
      <dgm:prSet/>
      <dgm:spPr/>
      <dgm:t>
        <a:bodyPr/>
        <a:lstStyle/>
        <a:p>
          <a:r>
            <a:rPr lang="sk-SK"/>
            <a:t>12.8.1914 mestské zastupiteľstvo v Ružomberku vydalo súhlasné stanovisko s jej vybudovaním</a:t>
          </a:r>
          <a:endParaRPr lang="en-US"/>
        </a:p>
      </dgm:t>
    </dgm:pt>
    <dgm:pt modelId="{7483716D-8044-44AB-9084-F0AE5C271B51}" type="parTrans" cxnId="{4F1704D1-9F6F-4E43-A8E9-079E89C06FE2}">
      <dgm:prSet/>
      <dgm:spPr/>
      <dgm:t>
        <a:bodyPr/>
        <a:lstStyle/>
        <a:p>
          <a:endParaRPr lang="en-US"/>
        </a:p>
      </dgm:t>
    </dgm:pt>
    <dgm:pt modelId="{9A9C5B18-D4D7-4A8C-818B-9EE984F2DE3B}" type="sibTrans" cxnId="{4F1704D1-9F6F-4E43-A8E9-079E89C06FE2}">
      <dgm:prSet/>
      <dgm:spPr/>
      <dgm:t>
        <a:bodyPr/>
        <a:lstStyle/>
        <a:p>
          <a:endParaRPr lang="en-US"/>
        </a:p>
      </dgm:t>
    </dgm:pt>
    <dgm:pt modelId="{9628CF65-E51A-4637-9259-2935E35A1C15}" type="pres">
      <dgm:prSet presAssocID="{26303D3C-1F2E-40F2-939E-C7A6CEE5081F}" presName="linear" presStyleCnt="0">
        <dgm:presLayoutVars>
          <dgm:animLvl val="lvl"/>
          <dgm:resizeHandles val="exact"/>
        </dgm:presLayoutVars>
      </dgm:prSet>
      <dgm:spPr/>
    </dgm:pt>
    <dgm:pt modelId="{096F72F7-E1A1-4A48-9EAA-9E632E4B6941}" type="pres">
      <dgm:prSet presAssocID="{E165BB07-D75E-43D8-BB83-37B4B20E127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DDA8235-FD46-4F03-A4A8-12874307577A}" type="pres">
      <dgm:prSet presAssocID="{94EF8283-2CCA-406C-9041-A7A0F8C7425B}" presName="spacer" presStyleCnt="0"/>
      <dgm:spPr/>
    </dgm:pt>
    <dgm:pt modelId="{36E82976-7EA2-4083-B8FA-EB6439ED11C0}" type="pres">
      <dgm:prSet presAssocID="{32D3249C-56C0-42C0-BDF1-75F593CD1D3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6C69F1F-F16A-446D-85C9-9CCB96E2B753}" type="pres">
      <dgm:prSet presAssocID="{D503AE28-5D5D-4D87-9889-12612A6BC645}" presName="spacer" presStyleCnt="0"/>
      <dgm:spPr/>
    </dgm:pt>
    <dgm:pt modelId="{A724BE70-48C9-4CD3-83B4-B374B3115D0F}" type="pres">
      <dgm:prSet presAssocID="{1D4A701B-1979-4153-8921-80BBD7D8205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20743FF-DC4F-44C6-B73B-A3EFDF80D99A}" type="pres">
      <dgm:prSet presAssocID="{978C2E09-68A8-412C-A258-E465F3851B9A}" presName="spacer" presStyleCnt="0"/>
      <dgm:spPr/>
    </dgm:pt>
    <dgm:pt modelId="{EF1D1442-2E14-41CD-BB51-F00F05E3B442}" type="pres">
      <dgm:prSet presAssocID="{17BA27C6-BE0B-4DE5-8C6E-BDE6F41C37C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2D1FE62-D868-4602-941E-9695CDABB0C1}" type="pres">
      <dgm:prSet presAssocID="{EC8FE46C-0837-4EB0-BBE4-97AEC9178EA4}" presName="spacer" presStyleCnt="0"/>
      <dgm:spPr/>
    </dgm:pt>
    <dgm:pt modelId="{2D7AC928-C688-4543-9214-76B7B6AD6D49}" type="pres">
      <dgm:prSet presAssocID="{842B881E-F9CE-4540-8591-42917C888F7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9F726E9-F5A1-4443-B81A-33A190DA8091}" type="pres">
      <dgm:prSet presAssocID="{9429CD39-02A1-4B27-B8D2-5E1CB975C8CB}" presName="spacer" presStyleCnt="0"/>
      <dgm:spPr/>
    </dgm:pt>
    <dgm:pt modelId="{AAB04CD0-E6AB-4420-845A-A1789D7F3C4A}" type="pres">
      <dgm:prSet presAssocID="{B230EDAE-5D24-4F1A-943B-7A876FB0099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E5E5C03-A49C-4ED8-B498-B6EFA33A1EB0}" type="presOf" srcId="{26303D3C-1F2E-40F2-939E-C7A6CEE5081F}" destId="{9628CF65-E51A-4637-9259-2935E35A1C15}" srcOrd="0" destOrd="0" presId="urn:microsoft.com/office/officeart/2005/8/layout/vList2"/>
    <dgm:cxn modelId="{5E65EF18-BCB5-4248-89C0-CCED106E00A1}" srcId="{26303D3C-1F2E-40F2-939E-C7A6CEE5081F}" destId="{17BA27C6-BE0B-4DE5-8C6E-BDE6F41C37C7}" srcOrd="3" destOrd="0" parTransId="{8A274DBA-EBEF-4008-A5C7-0EE077BF5310}" sibTransId="{EC8FE46C-0837-4EB0-BBE4-97AEC9178EA4}"/>
    <dgm:cxn modelId="{FF521B20-FB77-4A3E-A1E4-FB44A50C784E}" type="presOf" srcId="{32D3249C-56C0-42C0-BDF1-75F593CD1D39}" destId="{36E82976-7EA2-4083-B8FA-EB6439ED11C0}" srcOrd="0" destOrd="0" presId="urn:microsoft.com/office/officeart/2005/8/layout/vList2"/>
    <dgm:cxn modelId="{95C13D34-1855-455A-8221-770361276184}" srcId="{26303D3C-1F2E-40F2-939E-C7A6CEE5081F}" destId="{842B881E-F9CE-4540-8591-42917C888F7B}" srcOrd="4" destOrd="0" parTransId="{A57F8EC4-F6F3-46F5-B1A1-0EDBE2F5F45C}" sibTransId="{9429CD39-02A1-4B27-B8D2-5E1CB975C8CB}"/>
    <dgm:cxn modelId="{4A900138-39A5-4719-82DC-39033A286629}" srcId="{26303D3C-1F2E-40F2-939E-C7A6CEE5081F}" destId="{1D4A701B-1979-4153-8921-80BBD7D8205F}" srcOrd="2" destOrd="0" parTransId="{A61D8099-1795-4F8A-B17D-048701C97486}" sibTransId="{978C2E09-68A8-412C-A258-E465F3851B9A}"/>
    <dgm:cxn modelId="{1FDB5341-BD06-457A-8E56-156B01A2ACC2}" type="presOf" srcId="{B230EDAE-5D24-4F1A-943B-7A876FB00991}" destId="{AAB04CD0-E6AB-4420-845A-A1789D7F3C4A}" srcOrd="0" destOrd="0" presId="urn:microsoft.com/office/officeart/2005/8/layout/vList2"/>
    <dgm:cxn modelId="{7E9DA07E-CB63-4AD4-AA5B-B1A8A79ABD68}" type="presOf" srcId="{E165BB07-D75E-43D8-BB83-37B4B20E127B}" destId="{096F72F7-E1A1-4A48-9EAA-9E632E4B6941}" srcOrd="0" destOrd="0" presId="urn:microsoft.com/office/officeart/2005/8/layout/vList2"/>
    <dgm:cxn modelId="{3C4E9796-1B64-4320-8C81-492FC14EB26A}" srcId="{26303D3C-1F2E-40F2-939E-C7A6CEE5081F}" destId="{E165BB07-D75E-43D8-BB83-37B4B20E127B}" srcOrd="0" destOrd="0" parTransId="{BC6EDFEE-FAFE-45C4-856B-419DF379B41C}" sibTransId="{94EF8283-2CCA-406C-9041-A7A0F8C7425B}"/>
    <dgm:cxn modelId="{4AEC26AF-6D22-46C3-A1E2-4B9A608BED52}" type="presOf" srcId="{1D4A701B-1979-4153-8921-80BBD7D8205F}" destId="{A724BE70-48C9-4CD3-83B4-B374B3115D0F}" srcOrd="0" destOrd="0" presId="urn:microsoft.com/office/officeart/2005/8/layout/vList2"/>
    <dgm:cxn modelId="{DE219CCC-CDBC-4B5C-B1BA-A568378FFD1C}" type="presOf" srcId="{842B881E-F9CE-4540-8591-42917C888F7B}" destId="{2D7AC928-C688-4543-9214-76B7B6AD6D49}" srcOrd="0" destOrd="0" presId="urn:microsoft.com/office/officeart/2005/8/layout/vList2"/>
    <dgm:cxn modelId="{4F1704D1-9F6F-4E43-A8E9-079E89C06FE2}" srcId="{26303D3C-1F2E-40F2-939E-C7A6CEE5081F}" destId="{B230EDAE-5D24-4F1A-943B-7A876FB00991}" srcOrd="5" destOrd="0" parTransId="{7483716D-8044-44AB-9084-F0AE5C271B51}" sibTransId="{9A9C5B18-D4D7-4A8C-818B-9EE984F2DE3B}"/>
    <dgm:cxn modelId="{F81B7AD8-A23D-4FDB-92C8-4D1277B5975D}" srcId="{26303D3C-1F2E-40F2-939E-C7A6CEE5081F}" destId="{32D3249C-56C0-42C0-BDF1-75F593CD1D39}" srcOrd="1" destOrd="0" parTransId="{0D9932E1-4561-4884-B032-D380E0058DD6}" sibTransId="{D503AE28-5D5D-4D87-9889-12612A6BC645}"/>
    <dgm:cxn modelId="{A73AABDC-98DD-492C-A6F3-C05FE370538E}" type="presOf" srcId="{17BA27C6-BE0B-4DE5-8C6E-BDE6F41C37C7}" destId="{EF1D1442-2E14-41CD-BB51-F00F05E3B442}" srcOrd="0" destOrd="0" presId="urn:microsoft.com/office/officeart/2005/8/layout/vList2"/>
    <dgm:cxn modelId="{641BBADF-672B-417B-9D13-ECA2FCEA6E5A}" type="presParOf" srcId="{9628CF65-E51A-4637-9259-2935E35A1C15}" destId="{096F72F7-E1A1-4A48-9EAA-9E632E4B6941}" srcOrd="0" destOrd="0" presId="urn:microsoft.com/office/officeart/2005/8/layout/vList2"/>
    <dgm:cxn modelId="{C5DA4449-D0F6-4DA8-B304-153AB0813B20}" type="presParOf" srcId="{9628CF65-E51A-4637-9259-2935E35A1C15}" destId="{6DDA8235-FD46-4F03-A4A8-12874307577A}" srcOrd="1" destOrd="0" presId="urn:microsoft.com/office/officeart/2005/8/layout/vList2"/>
    <dgm:cxn modelId="{0F2C10C5-EA29-419B-9E36-9C27FEF4739F}" type="presParOf" srcId="{9628CF65-E51A-4637-9259-2935E35A1C15}" destId="{36E82976-7EA2-4083-B8FA-EB6439ED11C0}" srcOrd="2" destOrd="0" presId="urn:microsoft.com/office/officeart/2005/8/layout/vList2"/>
    <dgm:cxn modelId="{C842C608-CF0B-41C5-A9F4-7E80E2D0F81B}" type="presParOf" srcId="{9628CF65-E51A-4637-9259-2935E35A1C15}" destId="{96C69F1F-F16A-446D-85C9-9CCB96E2B753}" srcOrd="3" destOrd="0" presId="urn:microsoft.com/office/officeart/2005/8/layout/vList2"/>
    <dgm:cxn modelId="{A635C284-98C4-4DDC-A4E9-C9FBDFA31F1F}" type="presParOf" srcId="{9628CF65-E51A-4637-9259-2935E35A1C15}" destId="{A724BE70-48C9-4CD3-83B4-B374B3115D0F}" srcOrd="4" destOrd="0" presId="urn:microsoft.com/office/officeart/2005/8/layout/vList2"/>
    <dgm:cxn modelId="{E0441169-1D07-4806-BFD2-8549260EA793}" type="presParOf" srcId="{9628CF65-E51A-4637-9259-2935E35A1C15}" destId="{820743FF-DC4F-44C6-B73B-A3EFDF80D99A}" srcOrd="5" destOrd="0" presId="urn:microsoft.com/office/officeart/2005/8/layout/vList2"/>
    <dgm:cxn modelId="{7134C04A-00E0-4F2B-8058-E0373C366D42}" type="presParOf" srcId="{9628CF65-E51A-4637-9259-2935E35A1C15}" destId="{EF1D1442-2E14-41CD-BB51-F00F05E3B442}" srcOrd="6" destOrd="0" presId="urn:microsoft.com/office/officeart/2005/8/layout/vList2"/>
    <dgm:cxn modelId="{259867DB-B155-4030-9D64-4292424F399F}" type="presParOf" srcId="{9628CF65-E51A-4637-9259-2935E35A1C15}" destId="{82D1FE62-D868-4602-941E-9695CDABB0C1}" srcOrd="7" destOrd="0" presId="urn:microsoft.com/office/officeart/2005/8/layout/vList2"/>
    <dgm:cxn modelId="{158F9800-2B5F-4A9D-8B32-C466D8597CA2}" type="presParOf" srcId="{9628CF65-E51A-4637-9259-2935E35A1C15}" destId="{2D7AC928-C688-4543-9214-76B7B6AD6D49}" srcOrd="8" destOrd="0" presId="urn:microsoft.com/office/officeart/2005/8/layout/vList2"/>
    <dgm:cxn modelId="{3B3701FA-8323-4781-906D-4519D3E19007}" type="presParOf" srcId="{9628CF65-E51A-4637-9259-2935E35A1C15}" destId="{19F726E9-F5A1-4443-B81A-33A190DA8091}" srcOrd="9" destOrd="0" presId="urn:microsoft.com/office/officeart/2005/8/layout/vList2"/>
    <dgm:cxn modelId="{B29FBE7C-C01C-4EBF-B762-2BAB453B4063}" type="presParOf" srcId="{9628CF65-E51A-4637-9259-2935E35A1C15}" destId="{AAB04CD0-E6AB-4420-845A-A1789D7F3C4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705BBC-5990-4C91-8CCE-6A389594245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2FE495-227B-41B9-8F05-A46A4D9AF487}">
      <dgm:prSet/>
      <dgm:spPr/>
      <dgm:t>
        <a:bodyPr/>
        <a:lstStyle/>
        <a:p>
          <a:r>
            <a:rPr lang="sk-SK" dirty="0"/>
            <a:t>Prví ranení boli prijatí už v októbri 1914 v počte 51 vojakov ešte do improvizovaných priestorov patriacich honvédskym kasárňam v </a:t>
          </a:r>
          <a:r>
            <a:rPr lang="sk-SK" dirty="0" err="1"/>
            <a:t>Políku</a:t>
          </a:r>
          <a:endParaRPr lang="en-US" dirty="0"/>
        </a:p>
      </dgm:t>
    </dgm:pt>
    <dgm:pt modelId="{42427AF9-24D0-4F5F-9123-621A84F1A045}" type="parTrans" cxnId="{F08A472A-F11B-4AA3-BA72-D4FF56CCD602}">
      <dgm:prSet/>
      <dgm:spPr/>
      <dgm:t>
        <a:bodyPr/>
        <a:lstStyle/>
        <a:p>
          <a:endParaRPr lang="en-US"/>
        </a:p>
      </dgm:t>
    </dgm:pt>
    <dgm:pt modelId="{62C8FEF6-801D-48AF-A957-45E0A2132F18}" type="sibTrans" cxnId="{F08A472A-F11B-4AA3-BA72-D4FF56CCD602}">
      <dgm:prSet/>
      <dgm:spPr/>
      <dgm:t>
        <a:bodyPr/>
        <a:lstStyle/>
        <a:p>
          <a:endParaRPr lang="en-US"/>
        </a:p>
      </dgm:t>
    </dgm:pt>
    <dgm:pt modelId="{BE0D8E0F-A9F4-4153-AECC-962BAC3E343B}">
      <dgm:prSet/>
      <dgm:spPr/>
      <dgm:t>
        <a:bodyPr/>
        <a:lstStyle/>
        <a:p>
          <a:r>
            <a:rPr lang="sk-SK" dirty="0"/>
            <a:t>Súčasne sa začala výstavba barakovej nemocnice na mieste, kde stojí nemocnica doteraz</a:t>
          </a:r>
          <a:endParaRPr lang="en-US" dirty="0"/>
        </a:p>
      </dgm:t>
    </dgm:pt>
    <dgm:pt modelId="{74462315-743A-4DB7-9961-95BB8DFC13C8}" type="parTrans" cxnId="{67CAA7F2-2761-4266-9D09-39616E81F2E8}">
      <dgm:prSet/>
      <dgm:spPr/>
      <dgm:t>
        <a:bodyPr/>
        <a:lstStyle/>
        <a:p>
          <a:endParaRPr lang="en-US"/>
        </a:p>
      </dgm:t>
    </dgm:pt>
    <dgm:pt modelId="{A8CD513B-965A-41D1-AB4C-74717EE87584}" type="sibTrans" cxnId="{67CAA7F2-2761-4266-9D09-39616E81F2E8}">
      <dgm:prSet/>
      <dgm:spPr/>
      <dgm:t>
        <a:bodyPr/>
        <a:lstStyle/>
        <a:p>
          <a:endParaRPr lang="en-US"/>
        </a:p>
      </dgm:t>
    </dgm:pt>
    <dgm:pt modelId="{4632EBBC-9507-49BA-977B-992174D3DC46}">
      <dgm:prSet/>
      <dgm:spPr/>
      <dgm:t>
        <a:bodyPr/>
        <a:lstStyle/>
        <a:p>
          <a:r>
            <a:rPr lang="sk-SK" dirty="0"/>
            <a:t>Uhorský minister vnútra </a:t>
          </a:r>
          <a:r>
            <a:rPr lang="sk-SK" dirty="0" err="1"/>
            <a:t>János</a:t>
          </a:r>
          <a:r>
            <a:rPr lang="sk-SK" dirty="0"/>
            <a:t> </a:t>
          </a:r>
          <a:r>
            <a:rPr lang="sk-SK" dirty="0" err="1"/>
            <a:t>Sándor</a:t>
          </a:r>
          <a:r>
            <a:rPr lang="sk-SK" dirty="0"/>
            <a:t> ju dňa 14.2.1915 slávnostne otvoril</a:t>
          </a:r>
          <a:endParaRPr lang="en-US" dirty="0"/>
        </a:p>
      </dgm:t>
    </dgm:pt>
    <dgm:pt modelId="{29893E05-E298-4F53-A69A-4DB0FB446108}" type="parTrans" cxnId="{F7A538BB-C716-4771-9572-5103E28E607A}">
      <dgm:prSet/>
      <dgm:spPr/>
      <dgm:t>
        <a:bodyPr/>
        <a:lstStyle/>
        <a:p>
          <a:endParaRPr lang="en-US"/>
        </a:p>
      </dgm:t>
    </dgm:pt>
    <dgm:pt modelId="{96D6493A-6137-4DD3-8513-2B24E2359FE4}" type="sibTrans" cxnId="{F7A538BB-C716-4771-9572-5103E28E607A}">
      <dgm:prSet/>
      <dgm:spPr/>
      <dgm:t>
        <a:bodyPr/>
        <a:lstStyle/>
        <a:p>
          <a:endParaRPr lang="en-US"/>
        </a:p>
      </dgm:t>
    </dgm:pt>
    <dgm:pt modelId="{CE8AE7FC-29C8-48AE-8874-F3C78D3CA620}">
      <dgm:prSet/>
      <dgm:spPr/>
      <dgm:t>
        <a:bodyPr/>
        <a:lstStyle/>
        <a:p>
          <a:r>
            <a:rPr lang="sk-SK" dirty="0"/>
            <a:t>Na jej urýchlenej výstavbe mali politické špičky monarchie eminentný záujem, čomu svedčí aj inšpekčná návšteva arcikniežaťa </a:t>
          </a:r>
          <a:r>
            <a:rPr lang="sk-SK" dirty="0" err="1"/>
            <a:t>Salvatora</a:t>
          </a:r>
          <a:r>
            <a:rPr lang="sk-SK" dirty="0"/>
            <a:t> (bratranca panovníka Františka Jozefa I. – hlavný protektor ČK RU Monarchie a najvyšší inšpektor zdravotníctva) v Ružomberku dňa 17.4.1915</a:t>
          </a:r>
          <a:endParaRPr lang="en-US" dirty="0"/>
        </a:p>
      </dgm:t>
    </dgm:pt>
    <dgm:pt modelId="{3EE6139F-C03C-44B5-95FA-01829FF7FD1B}" type="parTrans" cxnId="{996A3F7A-DE74-4CFA-BF0E-9B6FC34AB8DE}">
      <dgm:prSet/>
      <dgm:spPr/>
      <dgm:t>
        <a:bodyPr/>
        <a:lstStyle/>
        <a:p>
          <a:endParaRPr lang="en-US"/>
        </a:p>
      </dgm:t>
    </dgm:pt>
    <dgm:pt modelId="{343D5636-689B-4D1D-9356-552F7D6299D9}" type="sibTrans" cxnId="{996A3F7A-DE74-4CFA-BF0E-9B6FC34AB8DE}">
      <dgm:prSet/>
      <dgm:spPr/>
      <dgm:t>
        <a:bodyPr/>
        <a:lstStyle/>
        <a:p>
          <a:endParaRPr lang="en-US"/>
        </a:p>
      </dgm:t>
    </dgm:pt>
    <dgm:pt modelId="{EEE3A29A-00A9-4C57-91C9-EA809879179A}">
      <dgm:prSet/>
      <dgm:spPr/>
      <dgm:t>
        <a:bodyPr/>
        <a:lstStyle/>
        <a:p>
          <a:r>
            <a:rPr lang="sk-SK"/>
            <a:t>Pracovisko sa podľa plánov malo stať jednou z najväčších pozorovacích staníc v celom Uhorsku</a:t>
          </a:r>
          <a:endParaRPr lang="en-US"/>
        </a:p>
      </dgm:t>
    </dgm:pt>
    <dgm:pt modelId="{5B036DBF-34B9-455D-BB3D-E9B3E344AF19}" type="parTrans" cxnId="{31F1165B-C54C-489F-8B01-ABACD4785F79}">
      <dgm:prSet/>
      <dgm:spPr/>
      <dgm:t>
        <a:bodyPr/>
        <a:lstStyle/>
        <a:p>
          <a:endParaRPr lang="en-US"/>
        </a:p>
      </dgm:t>
    </dgm:pt>
    <dgm:pt modelId="{782D81EF-EBED-40EF-8F81-EB58304A388C}" type="sibTrans" cxnId="{31F1165B-C54C-489F-8B01-ABACD4785F79}">
      <dgm:prSet/>
      <dgm:spPr/>
      <dgm:t>
        <a:bodyPr/>
        <a:lstStyle/>
        <a:p>
          <a:endParaRPr lang="en-US"/>
        </a:p>
      </dgm:t>
    </dgm:pt>
    <dgm:pt modelId="{A00D05AC-4CBA-4BC7-8242-01F5EAC07B05}">
      <dgm:prSet/>
      <dgm:spPr/>
      <dgm:t>
        <a:bodyPr/>
        <a:lstStyle/>
        <a:p>
          <a:r>
            <a:rPr lang="sk-SK" dirty="0"/>
            <a:t>No a potom už sa valil jeden transport zranených za druhým: 5. marca 360 vojakov, 15.marca 250, 20. marca 265, koncom marca 342 zranených ..</a:t>
          </a:r>
          <a:endParaRPr lang="en-US" dirty="0"/>
        </a:p>
      </dgm:t>
    </dgm:pt>
    <dgm:pt modelId="{FEE01B9A-8BB8-43BD-B80D-77B7314FBEFD}" type="parTrans" cxnId="{9DB4FD22-5705-4264-BBC2-5FEA27DBA717}">
      <dgm:prSet/>
      <dgm:spPr/>
      <dgm:t>
        <a:bodyPr/>
        <a:lstStyle/>
        <a:p>
          <a:endParaRPr lang="en-US"/>
        </a:p>
      </dgm:t>
    </dgm:pt>
    <dgm:pt modelId="{CE61AA14-7025-41F5-9974-E8D34AE08990}" type="sibTrans" cxnId="{9DB4FD22-5705-4264-BBC2-5FEA27DBA717}">
      <dgm:prSet/>
      <dgm:spPr/>
      <dgm:t>
        <a:bodyPr/>
        <a:lstStyle/>
        <a:p>
          <a:endParaRPr lang="en-US"/>
        </a:p>
      </dgm:t>
    </dgm:pt>
    <dgm:pt modelId="{2692F5AA-526C-4049-A5BA-EE89CD798A90}" type="pres">
      <dgm:prSet presAssocID="{7C705BBC-5990-4C91-8CCE-6A3895942455}" presName="linear" presStyleCnt="0">
        <dgm:presLayoutVars>
          <dgm:animLvl val="lvl"/>
          <dgm:resizeHandles val="exact"/>
        </dgm:presLayoutVars>
      </dgm:prSet>
      <dgm:spPr/>
    </dgm:pt>
    <dgm:pt modelId="{31E6AAC4-73A5-4A32-AA74-E4BB2E0D0E3A}" type="pres">
      <dgm:prSet presAssocID="{8C2FE495-227B-41B9-8F05-A46A4D9AF48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61D1CA1-CFE7-402A-9CB8-47000434DD32}" type="pres">
      <dgm:prSet presAssocID="{62C8FEF6-801D-48AF-A957-45E0A2132F18}" presName="spacer" presStyleCnt="0"/>
      <dgm:spPr/>
    </dgm:pt>
    <dgm:pt modelId="{4E314D7D-E0CB-4C0A-9587-08FE138DD6C3}" type="pres">
      <dgm:prSet presAssocID="{BE0D8E0F-A9F4-4153-AECC-962BAC3E343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CAC1663-C872-452F-8E2E-53D4797CD0F4}" type="pres">
      <dgm:prSet presAssocID="{A8CD513B-965A-41D1-AB4C-74717EE87584}" presName="spacer" presStyleCnt="0"/>
      <dgm:spPr/>
    </dgm:pt>
    <dgm:pt modelId="{389885BE-8974-497F-A6BD-1C17B4A3597A}" type="pres">
      <dgm:prSet presAssocID="{4632EBBC-9507-49BA-977B-992174D3DC4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5F89C6E-9B97-4F9C-A1C8-45378654ABAC}" type="pres">
      <dgm:prSet presAssocID="{96D6493A-6137-4DD3-8513-2B24E2359FE4}" presName="spacer" presStyleCnt="0"/>
      <dgm:spPr/>
    </dgm:pt>
    <dgm:pt modelId="{3C330BD6-6E80-47A8-A57D-4A84FAB975ED}" type="pres">
      <dgm:prSet presAssocID="{CE8AE7FC-29C8-48AE-8874-F3C78D3CA62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4E779EA-74E3-4B2A-AC2D-5184663B7451}" type="pres">
      <dgm:prSet presAssocID="{343D5636-689B-4D1D-9356-552F7D6299D9}" presName="spacer" presStyleCnt="0"/>
      <dgm:spPr/>
    </dgm:pt>
    <dgm:pt modelId="{1E7A84B1-0F6D-4595-81B5-7A1FFBDE8CF7}" type="pres">
      <dgm:prSet presAssocID="{EEE3A29A-00A9-4C57-91C9-EA809879179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453CEAD-0431-4106-A0FC-D24A0FE1DB5D}" type="pres">
      <dgm:prSet presAssocID="{782D81EF-EBED-40EF-8F81-EB58304A388C}" presName="spacer" presStyleCnt="0"/>
      <dgm:spPr/>
    </dgm:pt>
    <dgm:pt modelId="{DB008696-61BD-4289-9C14-3D7B5849719A}" type="pres">
      <dgm:prSet presAssocID="{A00D05AC-4CBA-4BC7-8242-01F5EAC07B0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2DE120B-F4A8-4BED-8694-DBD653F8C669}" type="presOf" srcId="{EEE3A29A-00A9-4C57-91C9-EA809879179A}" destId="{1E7A84B1-0F6D-4595-81B5-7A1FFBDE8CF7}" srcOrd="0" destOrd="0" presId="urn:microsoft.com/office/officeart/2005/8/layout/vList2"/>
    <dgm:cxn modelId="{30C77415-ED97-41F2-B18D-8C7A3DEF4505}" type="presOf" srcId="{4632EBBC-9507-49BA-977B-992174D3DC46}" destId="{389885BE-8974-497F-A6BD-1C17B4A3597A}" srcOrd="0" destOrd="0" presId="urn:microsoft.com/office/officeart/2005/8/layout/vList2"/>
    <dgm:cxn modelId="{9DB4FD22-5705-4264-BBC2-5FEA27DBA717}" srcId="{7C705BBC-5990-4C91-8CCE-6A3895942455}" destId="{A00D05AC-4CBA-4BC7-8242-01F5EAC07B05}" srcOrd="5" destOrd="0" parTransId="{FEE01B9A-8BB8-43BD-B80D-77B7314FBEFD}" sibTransId="{CE61AA14-7025-41F5-9974-E8D34AE08990}"/>
    <dgm:cxn modelId="{F08A472A-F11B-4AA3-BA72-D4FF56CCD602}" srcId="{7C705BBC-5990-4C91-8CCE-6A3895942455}" destId="{8C2FE495-227B-41B9-8F05-A46A4D9AF487}" srcOrd="0" destOrd="0" parTransId="{42427AF9-24D0-4F5F-9123-621A84F1A045}" sibTransId="{62C8FEF6-801D-48AF-A957-45E0A2132F18}"/>
    <dgm:cxn modelId="{31F1165B-C54C-489F-8B01-ABACD4785F79}" srcId="{7C705BBC-5990-4C91-8CCE-6A3895942455}" destId="{EEE3A29A-00A9-4C57-91C9-EA809879179A}" srcOrd="4" destOrd="0" parTransId="{5B036DBF-34B9-455D-BB3D-E9B3E344AF19}" sibTransId="{782D81EF-EBED-40EF-8F81-EB58304A388C}"/>
    <dgm:cxn modelId="{C87A4474-E641-41EC-A54B-AD1DF266337C}" type="presOf" srcId="{A00D05AC-4CBA-4BC7-8242-01F5EAC07B05}" destId="{DB008696-61BD-4289-9C14-3D7B5849719A}" srcOrd="0" destOrd="0" presId="urn:microsoft.com/office/officeart/2005/8/layout/vList2"/>
    <dgm:cxn modelId="{996A3F7A-DE74-4CFA-BF0E-9B6FC34AB8DE}" srcId="{7C705BBC-5990-4C91-8CCE-6A3895942455}" destId="{CE8AE7FC-29C8-48AE-8874-F3C78D3CA620}" srcOrd="3" destOrd="0" parTransId="{3EE6139F-C03C-44B5-95FA-01829FF7FD1B}" sibTransId="{343D5636-689B-4D1D-9356-552F7D6299D9}"/>
    <dgm:cxn modelId="{EA550D84-F398-4060-A09A-B3B5366CFD05}" type="presOf" srcId="{7C705BBC-5990-4C91-8CCE-6A3895942455}" destId="{2692F5AA-526C-4049-A5BA-EE89CD798A90}" srcOrd="0" destOrd="0" presId="urn:microsoft.com/office/officeart/2005/8/layout/vList2"/>
    <dgm:cxn modelId="{A375F6B5-B043-4F17-BC13-1561A1CA5316}" type="presOf" srcId="{CE8AE7FC-29C8-48AE-8874-F3C78D3CA620}" destId="{3C330BD6-6E80-47A8-A57D-4A84FAB975ED}" srcOrd="0" destOrd="0" presId="urn:microsoft.com/office/officeart/2005/8/layout/vList2"/>
    <dgm:cxn modelId="{F7A538BB-C716-4771-9572-5103E28E607A}" srcId="{7C705BBC-5990-4C91-8CCE-6A3895942455}" destId="{4632EBBC-9507-49BA-977B-992174D3DC46}" srcOrd="2" destOrd="0" parTransId="{29893E05-E298-4F53-A69A-4DB0FB446108}" sibTransId="{96D6493A-6137-4DD3-8513-2B24E2359FE4}"/>
    <dgm:cxn modelId="{902884EB-85A4-45AD-AB2B-F32FF2930ED7}" type="presOf" srcId="{8C2FE495-227B-41B9-8F05-A46A4D9AF487}" destId="{31E6AAC4-73A5-4A32-AA74-E4BB2E0D0E3A}" srcOrd="0" destOrd="0" presId="urn:microsoft.com/office/officeart/2005/8/layout/vList2"/>
    <dgm:cxn modelId="{67CAA7F2-2761-4266-9D09-39616E81F2E8}" srcId="{7C705BBC-5990-4C91-8CCE-6A3895942455}" destId="{BE0D8E0F-A9F4-4153-AECC-962BAC3E343B}" srcOrd="1" destOrd="0" parTransId="{74462315-743A-4DB7-9961-95BB8DFC13C8}" sibTransId="{A8CD513B-965A-41D1-AB4C-74717EE87584}"/>
    <dgm:cxn modelId="{EB3239F9-3C21-40A3-A9B4-F42F686B6786}" type="presOf" srcId="{BE0D8E0F-A9F4-4153-AECC-962BAC3E343B}" destId="{4E314D7D-E0CB-4C0A-9587-08FE138DD6C3}" srcOrd="0" destOrd="0" presId="urn:microsoft.com/office/officeart/2005/8/layout/vList2"/>
    <dgm:cxn modelId="{265FDCFC-59BC-4469-A96B-E6FF941FEE87}" type="presParOf" srcId="{2692F5AA-526C-4049-A5BA-EE89CD798A90}" destId="{31E6AAC4-73A5-4A32-AA74-E4BB2E0D0E3A}" srcOrd="0" destOrd="0" presId="urn:microsoft.com/office/officeart/2005/8/layout/vList2"/>
    <dgm:cxn modelId="{A71210A3-3C41-4EEF-894A-EFF21A5E252E}" type="presParOf" srcId="{2692F5AA-526C-4049-A5BA-EE89CD798A90}" destId="{061D1CA1-CFE7-402A-9CB8-47000434DD32}" srcOrd="1" destOrd="0" presId="urn:microsoft.com/office/officeart/2005/8/layout/vList2"/>
    <dgm:cxn modelId="{05F5F972-7161-44DB-8BA5-B1C1350EE2D4}" type="presParOf" srcId="{2692F5AA-526C-4049-A5BA-EE89CD798A90}" destId="{4E314D7D-E0CB-4C0A-9587-08FE138DD6C3}" srcOrd="2" destOrd="0" presId="urn:microsoft.com/office/officeart/2005/8/layout/vList2"/>
    <dgm:cxn modelId="{92566B87-5579-4566-8D30-CA34092A1B17}" type="presParOf" srcId="{2692F5AA-526C-4049-A5BA-EE89CD798A90}" destId="{0CAC1663-C872-452F-8E2E-53D4797CD0F4}" srcOrd="3" destOrd="0" presId="urn:microsoft.com/office/officeart/2005/8/layout/vList2"/>
    <dgm:cxn modelId="{2F2139AF-4D69-4AE3-9A25-D3FA0F8CD293}" type="presParOf" srcId="{2692F5AA-526C-4049-A5BA-EE89CD798A90}" destId="{389885BE-8974-497F-A6BD-1C17B4A3597A}" srcOrd="4" destOrd="0" presId="urn:microsoft.com/office/officeart/2005/8/layout/vList2"/>
    <dgm:cxn modelId="{76599A4E-F3D0-49D2-99C5-41FA2DA74A2C}" type="presParOf" srcId="{2692F5AA-526C-4049-A5BA-EE89CD798A90}" destId="{85F89C6E-9B97-4F9C-A1C8-45378654ABAC}" srcOrd="5" destOrd="0" presId="urn:microsoft.com/office/officeart/2005/8/layout/vList2"/>
    <dgm:cxn modelId="{6A8B8072-65AD-4FC7-8895-64C1653A1B1B}" type="presParOf" srcId="{2692F5AA-526C-4049-A5BA-EE89CD798A90}" destId="{3C330BD6-6E80-47A8-A57D-4A84FAB975ED}" srcOrd="6" destOrd="0" presId="urn:microsoft.com/office/officeart/2005/8/layout/vList2"/>
    <dgm:cxn modelId="{5B15AAC0-F3CB-42A4-896D-E8A02D9C3ACE}" type="presParOf" srcId="{2692F5AA-526C-4049-A5BA-EE89CD798A90}" destId="{04E779EA-74E3-4B2A-AC2D-5184663B7451}" srcOrd="7" destOrd="0" presId="urn:microsoft.com/office/officeart/2005/8/layout/vList2"/>
    <dgm:cxn modelId="{039F8A17-7601-40C3-B018-C42E8EB7FF44}" type="presParOf" srcId="{2692F5AA-526C-4049-A5BA-EE89CD798A90}" destId="{1E7A84B1-0F6D-4595-81B5-7A1FFBDE8CF7}" srcOrd="8" destOrd="0" presId="urn:microsoft.com/office/officeart/2005/8/layout/vList2"/>
    <dgm:cxn modelId="{FBC729BA-855D-4261-8735-D92349784B5D}" type="presParOf" srcId="{2692F5AA-526C-4049-A5BA-EE89CD798A90}" destId="{3453CEAD-0431-4106-A0FC-D24A0FE1DB5D}" srcOrd="9" destOrd="0" presId="urn:microsoft.com/office/officeart/2005/8/layout/vList2"/>
    <dgm:cxn modelId="{A0C1859B-2880-4FB2-882A-68A03B879330}" type="presParOf" srcId="{2692F5AA-526C-4049-A5BA-EE89CD798A90}" destId="{DB008696-61BD-4289-9C14-3D7B5849719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7EBF-5044-492D-AE52-9FFB1E53CDA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9CED386-CC40-4DE8-AAE5-3FB1B83DA1B2}">
      <dgm:prSet/>
      <dgm:spPr/>
      <dgm:t>
        <a:bodyPr/>
        <a:lstStyle/>
        <a:p>
          <a:r>
            <a:rPr lang="sk-SK"/>
            <a:t>Zdravotnícky komplex tvorilo 20 nemocničných barakov, 1 laboratórny barak, 4 baraky boli určené pre administratívu a ubytovanie, v čase otvorenia boli ďalšie 2 nedostavané</a:t>
          </a:r>
          <a:endParaRPr lang="en-US"/>
        </a:p>
      </dgm:t>
    </dgm:pt>
    <dgm:pt modelId="{622DB014-86F2-4B54-B45F-AD68D283776B}" type="parTrans" cxnId="{AE8B50AF-4C06-4275-BBC2-2E3138C83C4A}">
      <dgm:prSet/>
      <dgm:spPr/>
      <dgm:t>
        <a:bodyPr/>
        <a:lstStyle/>
        <a:p>
          <a:endParaRPr lang="en-US"/>
        </a:p>
      </dgm:t>
    </dgm:pt>
    <dgm:pt modelId="{5C7D5389-72C4-4385-9BC9-CDE6F7407562}" type="sibTrans" cxnId="{AE8B50AF-4C06-4275-BBC2-2E3138C83C4A}">
      <dgm:prSet/>
      <dgm:spPr/>
      <dgm:t>
        <a:bodyPr/>
        <a:lstStyle/>
        <a:p>
          <a:endParaRPr lang="en-US"/>
        </a:p>
      </dgm:t>
    </dgm:pt>
    <dgm:pt modelId="{989A01E8-2B86-4108-ACDB-5672D16365E9}">
      <dgm:prSet/>
      <dgm:spPr/>
      <dgm:t>
        <a:bodyPr/>
        <a:lstStyle/>
        <a:p>
          <a:r>
            <a:rPr lang="sk-SK"/>
            <a:t>Kapacita zdravotníckeho baraku bola 100 ranených</a:t>
          </a:r>
          <a:endParaRPr lang="en-US"/>
        </a:p>
      </dgm:t>
    </dgm:pt>
    <dgm:pt modelId="{C52CC461-D2E7-4EE2-B5C9-1D5ED00A5B3C}" type="parTrans" cxnId="{73149FA6-F295-42C1-BBFC-3CFE823A8F94}">
      <dgm:prSet/>
      <dgm:spPr/>
      <dgm:t>
        <a:bodyPr/>
        <a:lstStyle/>
        <a:p>
          <a:endParaRPr lang="en-US"/>
        </a:p>
      </dgm:t>
    </dgm:pt>
    <dgm:pt modelId="{6604EA60-ECB9-46DB-A62E-F7DDFE789446}" type="sibTrans" cxnId="{73149FA6-F295-42C1-BBFC-3CFE823A8F94}">
      <dgm:prSet/>
      <dgm:spPr/>
      <dgm:t>
        <a:bodyPr/>
        <a:lstStyle/>
        <a:p>
          <a:endParaRPr lang="en-US"/>
        </a:p>
      </dgm:t>
    </dgm:pt>
    <dgm:pt modelId="{72FE05A0-1168-45D4-B175-8AC013E5B7DD}">
      <dgm:prSet/>
      <dgm:spPr/>
      <dgm:t>
        <a:bodyPr/>
        <a:lstStyle/>
        <a:p>
          <a:r>
            <a:rPr lang="sk-SK" dirty="0"/>
            <a:t>Mimo to bola v areáli  zriadená kaplnka, hudobný salónik, garáž pre hasičskú striekačku, stajne pre kone a chlievy pre prasce, cintorín</a:t>
          </a:r>
          <a:endParaRPr lang="en-US" dirty="0"/>
        </a:p>
      </dgm:t>
    </dgm:pt>
    <dgm:pt modelId="{92ACDB59-948A-4EE2-8917-3E1F7445C335}" type="parTrans" cxnId="{27FFCBDC-EADE-46B3-9979-DE60F0755192}">
      <dgm:prSet/>
      <dgm:spPr/>
      <dgm:t>
        <a:bodyPr/>
        <a:lstStyle/>
        <a:p>
          <a:endParaRPr lang="en-US"/>
        </a:p>
      </dgm:t>
    </dgm:pt>
    <dgm:pt modelId="{D34BDE29-8C05-4A20-927B-CE17797E3285}" type="sibTrans" cxnId="{27FFCBDC-EADE-46B3-9979-DE60F0755192}">
      <dgm:prSet/>
      <dgm:spPr/>
      <dgm:t>
        <a:bodyPr/>
        <a:lstStyle/>
        <a:p>
          <a:endParaRPr lang="en-US"/>
        </a:p>
      </dgm:t>
    </dgm:pt>
    <dgm:pt modelId="{46794A95-D023-4CEA-AD6E-520F3D9AF74D}">
      <dgm:prSet/>
      <dgm:spPr/>
      <dgm:t>
        <a:bodyPr/>
        <a:lstStyle/>
        <a:p>
          <a:r>
            <a:rPr lang="sk-SK"/>
            <a:t>Popri barakovej nemocnici v Ružomberku počas vojny vyrástla i stanica na sledovanie vojakov, podozrivých na infekčné ochorenia, ktorej cieľom bolo zachytávať a izolovať osoby, ktoré by mohli z  frontu do zázemia priniesť infekčné ochorenia</a:t>
          </a:r>
          <a:endParaRPr lang="en-US"/>
        </a:p>
      </dgm:t>
    </dgm:pt>
    <dgm:pt modelId="{069CA902-9AA6-40C6-BF27-E10E81F3695A}" type="parTrans" cxnId="{B5412149-E282-40E2-89CA-AD9F50FF9701}">
      <dgm:prSet/>
      <dgm:spPr/>
      <dgm:t>
        <a:bodyPr/>
        <a:lstStyle/>
        <a:p>
          <a:endParaRPr lang="en-US"/>
        </a:p>
      </dgm:t>
    </dgm:pt>
    <dgm:pt modelId="{75B54BE1-FB2D-4685-9475-86CFDACBAFE5}" type="sibTrans" cxnId="{B5412149-E282-40E2-89CA-AD9F50FF9701}">
      <dgm:prSet/>
      <dgm:spPr/>
      <dgm:t>
        <a:bodyPr/>
        <a:lstStyle/>
        <a:p>
          <a:endParaRPr lang="en-US"/>
        </a:p>
      </dgm:t>
    </dgm:pt>
    <dgm:pt modelId="{2AF3F597-9376-4548-9459-1AEA887E8381}">
      <dgm:prSet/>
      <dgm:spPr/>
      <dgm:t>
        <a:bodyPr/>
        <a:lstStyle/>
        <a:p>
          <a:r>
            <a:rPr lang="sk-SK"/>
            <a:t>Pozorovací ústav ako inštitucionalizovaná jednotka pracoval od januára 1916</a:t>
          </a:r>
          <a:endParaRPr lang="en-US"/>
        </a:p>
      </dgm:t>
    </dgm:pt>
    <dgm:pt modelId="{2CAB5185-A333-4D1C-81C4-84826565CB10}" type="parTrans" cxnId="{45D0D723-427C-4214-A59C-2C913D502332}">
      <dgm:prSet/>
      <dgm:spPr/>
      <dgm:t>
        <a:bodyPr/>
        <a:lstStyle/>
        <a:p>
          <a:endParaRPr lang="en-US"/>
        </a:p>
      </dgm:t>
    </dgm:pt>
    <dgm:pt modelId="{DF291046-9684-493F-AD7D-5F7A143EF1D4}" type="sibTrans" cxnId="{45D0D723-427C-4214-A59C-2C913D502332}">
      <dgm:prSet/>
      <dgm:spPr/>
      <dgm:t>
        <a:bodyPr/>
        <a:lstStyle/>
        <a:p>
          <a:endParaRPr lang="en-US"/>
        </a:p>
      </dgm:t>
    </dgm:pt>
    <dgm:pt modelId="{2ADD0F42-8602-44EA-A481-1F56667BACC2}" type="pres">
      <dgm:prSet presAssocID="{009E7EBF-5044-492D-AE52-9FFB1E53CDAB}" presName="linear" presStyleCnt="0">
        <dgm:presLayoutVars>
          <dgm:animLvl val="lvl"/>
          <dgm:resizeHandles val="exact"/>
        </dgm:presLayoutVars>
      </dgm:prSet>
      <dgm:spPr/>
    </dgm:pt>
    <dgm:pt modelId="{512DF830-EC84-4727-822C-6D99BF0BABF4}" type="pres">
      <dgm:prSet presAssocID="{19CED386-CC40-4DE8-AAE5-3FB1B83DA1B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A9C8F53-68B0-4EAC-843A-107E8CC52212}" type="pres">
      <dgm:prSet presAssocID="{5C7D5389-72C4-4385-9BC9-CDE6F7407562}" presName="spacer" presStyleCnt="0"/>
      <dgm:spPr/>
    </dgm:pt>
    <dgm:pt modelId="{DFB6DED9-81BD-4FBE-BF8C-1C6AC5627E15}" type="pres">
      <dgm:prSet presAssocID="{989A01E8-2B86-4108-ACDB-5672D16365E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298054D-7FB1-4A61-B356-9B975F6B861D}" type="pres">
      <dgm:prSet presAssocID="{6604EA60-ECB9-46DB-A62E-F7DDFE789446}" presName="spacer" presStyleCnt="0"/>
      <dgm:spPr/>
    </dgm:pt>
    <dgm:pt modelId="{8D7EA1F4-7F4D-4DEE-9F00-B8876156347C}" type="pres">
      <dgm:prSet presAssocID="{72FE05A0-1168-45D4-B175-8AC013E5B7D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6BF23E5-D5E2-48C0-AD17-B6FA8D068EE3}" type="pres">
      <dgm:prSet presAssocID="{D34BDE29-8C05-4A20-927B-CE17797E3285}" presName="spacer" presStyleCnt="0"/>
      <dgm:spPr/>
    </dgm:pt>
    <dgm:pt modelId="{BB1A0ECE-D59A-43C6-A1B1-4BF3A39BBE8B}" type="pres">
      <dgm:prSet presAssocID="{46794A95-D023-4CEA-AD6E-520F3D9AF74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0D35D85-D281-4A15-BB04-4CF50B94D9C0}" type="pres">
      <dgm:prSet presAssocID="{75B54BE1-FB2D-4685-9475-86CFDACBAFE5}" presName="spacer" presStyleCnt="0"/>
      <dgm:spPr/>
    </dgm:pt>
    <dgm:pt modelId="{C0ACB109-FEA8-419E-AAF3-B857513C2054}" type="pres">
      <dgm:prSet presAssocID="{2AF3F597-9376-4548-9459-1AEA887E838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EC97E11-F9F4-4A91-9528-F756CCB454E3}" type="presOf" srcId="{2AF3F597-9376-4548-9459-1AEA887E8381}" destId="{C0ACB109-FEA8-419E-AAF3-B857513C2054}" srcOrd="0" destOrd="0" presId="urn:microsoft.com/office/officeart/2005/8/layout/vList2"/>
    <dgm:cxn modelId="{45D0D723-427C-4214-A59C-2C913D502332}" srcId="{009E7EBF-5044-492D-AE52-9FFB1E53CDAB}" destId="{2AF3F597-9376-4548-9459-1AEA887E8381}" srcOrd="4" destOrd="0" parTransId="{2CAB5185-A333-4D1C-81C4-84826565CB10}" sibTransId="{DF291046-9684-493F-AD7D-5F7A143EF1D4}"/>
    <dgm:cxn modelId="{80F02B24-0D90-4EE0-BD4C-DDD292EC6193}" type="presOf" srcId="{989A01E8-2B86-4108-ACDB-5672D16365E9}" destId="{DFB6DED9-81BD-4FBE-BF8C-1C6AC5627E15}" srcOrd="0" destOrd="0" presId="urn:microsoft.com/office/officeart/2005/8/layout/vList2"/>
    <dgm:cxn modelId="{07079A2C-BE0E-4FB3-8151-E131D6B64038}" type="presOf" srcId="{72FE05A0-1168-45D4-B175-8AC013E5B7DD}" destId="{8D7EA1F4-7F4D-4DEE-9F00-B8876156347C}" srcOrd="0" destOrd="0" presId="urn:microsoft.com/office/officeart/2005/8/layout/vList2"/>
    <dgm:cxn modelId="{B5412149-E282-40E2-89CA-AD9F50FF9701}" srcId="{009E7EBF-5044-492D-AE52-9FFB1E53CDAB}" destId="{46794A95-D023-4CEA-AD6E-520F3D9AF74D}" srcOrd="3" destOrd="0" parTransId="{069CA902-9AA6-40C6-BF27-E10E81F3695A}" sibTransId="{75B54BE1-FB2D-4685-9475-86CFDACBAFE5}"/>
    <dgm:cxn modelId="{73149FA6-F295-42C1-BBFC-3CFE823A8F94}" srcId="{009E7EBF-5044-492D-AE52-9FFB1E53CDAB}" destId="{989A01E8-2B86-4108-ACDB-5672D16365E9}" srcOrd="1" destOrd="0" parTransId="{C52CC461-D2E7-4EE2-B5C9-1D5ED00A5B3C}" sibTransId="{6604EA60-ECB9-46DB-A62E-F7DDFE789446}"/>
    <dgm:cxn modelId="{F6FE5CAC-41C7-42CD-8B33-6C90A4D87335}" type="presOf" srcId="{009E7EBF-5044-492D-AE52-9FFB1E53CDAB}" destId="{2ADD0F42-8602-44EA-A481-1F56667BACC2}" srcOrd="0" destOrd="0" presId="urn:microsoft.com/office/officeart/2005/8/layout/vList2"/>
    <dgm:cxn modelId="{AE8B50AF-4C06-4275-BBC2-2E3138C83C4A}" srcId="{009E7EBF-5044-492D-AE52-9FFB1E53CDAB}" destId="{19CED386-CC40-4DE8-AAE5-3FB1B83DA1B2}" srcOrd="0" destOrd="0" parTransId="{622DB014-86F2-4B54-B45F-AD68D283776B}" sibTransId="{5C7D5389-72C4-4385-9BC9-CDE6F7407562}"/>
    <dgm:cxn modelId="{27FFCBDC-EADE-46B3-9979-DE60F0755192}" srcId="{009E7EBF-5044-492D-AE52-9FFB1E53CDAB}" destId="{72FE05A0-1168-45D4-B175-8AC013E5B7DD}" srcOrd="2" destOrd="0" parTransId="{92ACDB59-948A-4EE2-8917-3E1F7445C335}" sibTransId="{D34BDE29-8C05-4A20-927B-CE17797E3285}"/>
    <dgm:cxn modelId="{79A1C6F5-A74E-47F6-BD60-693452929B33}" type="presOf" srcId="{19CED386-CC40-4DE8-AAE5-3FB1B83DA1B2}" destId="{512DF830-EC84-4727-822C-6D99BF0BABF4}" srcOrd="0" destOrd="0" presId="urn:microsoft.com/office/officeart/2005/8/layout/vList2"/>
    <dgm:cxn modelId="{E38BEEFE-396E-4DAF-A3ED-D7024B008502}" type="presOf" srcId="{46794A95-D023-4CEA-AD6E-520F3D9AF74D}" destId="{BB1A0ECE-D59A-43C6-A1B1-4BF3A39BBE8B}" srcOrd="0" destOrd="0" presId="urn:microsoft.com/office/officeart/2005/8/layout/vList2"/>
    <dgm:cxn modelId="{2FEFA576-5A93-434F-89A2-0D0F602A550E}" type="presParOf" srcId="{2ADD0F42-8602-44EA-A481-1F56667BACC2}" destId="{512DF830-EC84-4727-822C-6D99BF0BABF4}" srcOrd="0" destOrd="0" presId="urn:microsoft.com/office/officeart/2005/8/layout/vList2"/>
    <dgm:cxn modelId="{C6E17C13-D96A-4208-8C5C-6042AB53F5B2}" type="presParOf" srcId="{2ADD0F42-8602-44EA-A481-1F56667BACC2}" destId="{9A9C8F53-68B0-4EAC-843A-107E8CC52212}" srcOrd="1" destOrd="0" presId="urn:microsoft.com/office/officeart/2005/8/layout/vList2"/>
    <dgm:cxn modelId="{E5DECF35-9D49-4BD1-A903-784BACC509A2}" type="presParOf" srcId="{2ADD0F42-8602-44EA-A481-1F56667BACC2}" destId="{DFB6DED9-81BD-4FBE-BF8C-1C6AC5627E15}" srcOrd="2" destOrd="0" presId="urn:microsoft.com/office/officeart/2005/8/layout/vList2"/>
    <dgm:cxn modelId="{12675A99-6984-43AC-BB1F-C4F050FD3252}" type="presParOf" srcId="{2ADD0F42-8602-44EA-A481-1F56667BACC2}" destId="{C298054D-7FB1-4A61-B356-9B975F6B861D}" srcOrd="3" destOrd="0" presId="urn:microsoft.com/office/officeart/2005/8/layout/vList2"/>
    <dgm:cxn modelId="{278AFD35-215E-47C0-8EFC-931DD2451CEB}" type="presParOf" srcId="{2ADD0F42-8602-44EA-A481-1F56667BACC2}" destId="{8D7EA1F4-7F4D-4DEE-9F00-B8876156347C}" srcOrd="4" destOrd="0" presId="urn:microsoft.com/office/officeart/2005/8/layout/vList2"/>
    <dgm:cxn modelId="{FC6816FE-904F-4A79-A369-B850F73C484E}" type="presParOf" srcId="{2ADD0F42-8602-44EA-A481-1F56667BACC2}" destId="{76BF23E5-D5E2-48C0-AD17-B6FA8D068EE3}" srcOrd="5" destOrd="0" presId="urn:microsoft.com/office/officeart/2005/8/layout/vList2"/>
    <dgm:cxn modelId="{4747C548-57DF-429E-AFA8-D52C04069329}" type="presParOf" srcId="{2ADD0F42-8602-44EA-A481-1F56667BACC2}" destId="{BB1A0ECE-D59A-43C6-A1B1-4BF3A39BBE8B}" srcOrd="6" destOrd="0" presId="urn:microsoft.com/office/officeart/2005/8/layout/vList2"/>
    <dgm:cxn modelId="{4A2668FF-DB07-4FA4-9890-B144FE26F419}" type="presParOf" srcId="{2ADD0F42-8602-44EA-A481-1F56667BACC2}" destId="{60D35D85-D281-4A15-BB04-4CF50B94D9C0}" srcOrd="7" destOrd="0" presId="urn:microsoft.com/office/officeart/2005/8/layout/vList2"/>
    <dgm:cxn modelId="{0351C1DC-8E6F-4F0D-B643-D443F4635D1D}" type="presParOf" srcId="{2ADD0F42-8602-44EA-A481-1F56667BACC2}" destId="{C0ACB109-FEA8-419E-AAF3-B857513C205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F72F7-E1A1-4A48-9EAA-9E632E4B6941}">
      <dsp:nvSpPr>
        <dsp:cNvPr id="0" name=""/>
        <dsp:cNvSpPr/>
      </dsp:nvSpPr>
      <dsp:spPr>
        <a:xfrm>
          <a:off x="0" y="391054"/>
          <a:ext cx="6245265" cy="7700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 dirty="0"/>
            <a:t>V prvom desaťročí 20. storočia sa v Ružomberku nachádzala iba malá závodná nemocnica pri </a:t>
          </a:r>
          <a:r>
            <a:rPr lang="sk-SK" sz="1300" kern="1200" dirty="0" err="1"/>
            <a:t>Mautnerových</a:t>
          </a:r>
          <a:r>
            <a:rPr lang="sk-SK" sz="1300" kern="1200" dirty="0"/>
            <a:t> bavlnárskych závodoch, ktorá však nestačila pre potreby regiónu</a:t>
          </a:r>
          <a:endParaRPr lang="en-US" sz="1300" kern="1200" dirty="0"/>
        </a:p>
      </dsp:txBody>
      <dsp:txXfrm>
        <a:off x="37589" y="428643"/>
        <a:ext cx="6170087" cy="694828"/>
      </dsp:txXfrm>
    </dsp:sp>
    <dsp:sp modelId="{36E82976-7EA2-4083-B8FA-EB6439ED11C0}">
      <dsp:nvSpPr>
        <dsp:cNvPr id="0" name=""/>
        <dsp:cNvSpPr/>
      </dsp:nvSpPr>
      <dsp:spPr>
        <a:xfrm>
          <a:off x="0" y="1198500"/>
          <a:ext cx="6245265" cy="770006"/>
        </a:xfrm>
        <a:prstGeom prst="roundRect">
          <a:avLst/>
        </a:prstGeom>
        <a:solidFill>
          <a:schemeClr val="accent2">
            <a:hueOff val="-176539"/>
            <a:satOff val="844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 dirty="0"/>
            <a:t>V roku 1913 bola intervenovať delegácia vedená hlavným županom Arpádom </a:t>
          </a:r>
          <a:r>
            <a:rPr lang="sk-SK" sz="1300" kern="1200" dirty="0" err="1"/>
            <a:t>Kiszelym</a:t>
          </a:r>
          <a:r>
            <a:rPr lang="sk-SK" sz="1300" kern="1200" dirty="0"/>
            <a:t> u uhorského premiéra Lászlóa </a:t>
          </a:r>
          <a:r>
            <a:rPr lang="sk-SK" sz="1300" kern="1200" dirty="0" err="1"/>
            <a:t>Lukácsa</a:t>
          </a:r>
          <a:r>
            <a:rPr lang="sk-SK" sz="1300" kern="1200" dirty="0"/>
            <a:t> o akútnej nutnosti zriadenia nemocnice v Ružomberku </a:t>
          </a:r>
          <a:endParaRPr lang="en-US" sz="1300" kern="1200" dirty="0"/>
        </a:p>
      </dsp:txBody>
      <dsp:txXfrm>
        <a:off x="37589" y="1236089"/>
        <a:ext cx="6170087" cy="694828"/>
      </dsp:txXfrm>
    </dsp:sp>
    <dsp:sp modelId="{A724BE70-48C9-4CD3-83B4-B374B3115D0F}">
      <dsp:nvSpPr>
        <dsp:cNvPr id="0" name=""/>
        <dsp:cNvSpPr/>
      </dsp:nvSpPr>
      <dsp:spPr>
        <a:xfrm>
          <a:off x="0" y="2005947"/>
          <a:ext cx="6245265" cy="770006"/>
        </a:xfrm>
        <a:prstGeom prst="roundRect">
          <a:avLst/>
        </a:prstGeom>
        <a:solidFill>
          <a:schemeClr val="accent2">
            <a:hueOff val="-353078"/>
            <a:satOff val="1687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/>
            <a:t>Impulzom, ktorý rozhodol o jej zriadení sa ale stala až 1. svetová vojna</a:t>
          </a:r>
          <a:endParaRPr lang="en-US" sz="1300" kern="1200"/>
        </a:p>
      </dsp:txBody>
      <dsp:txXfrm>
        <a:off x="37589" y="2043536"/>
        <a:ext cx="6170087" cy="694828"/>
      </dsp:txXfrm>
    </dsp:sp>
    <dsp:sp modelId="{EF1D1442-2E14-41CD-BB51-F00F05E3B442}">
      <dsp:nvSpPr>
        <dsp:cNvPr id="0" name=""/>
        <dsp:cNvSpPr/>
      </dsp:nvSpPr>
      <dsp:spPr>
        <a:xfrm>
          <a:off x="0" y="2813393"/>
          <a:ext cx="6245265" cy="770006"/>
        </a:xfrm>
        <a:prstGeom prst="roundRect">
          <a:avLst/>
        </a:prstGeom>
        <a:solidFill>
          <a:schemeClr val="accent2">
            <a:hueOff val="-529618"/>
            <a:satOff val="2531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/>
            <a:t>Košická vojenská nemocnica sa nachádzala v blízkosti Haličského frontu a kapacitne nebola schopná pokryť armádne potreby</a:t>
          </a:r>
          <a:endParaRPr lang="en-US" sz="1300" kern="1200"/>
        </a:p>
      </dsp:txBody>
      <dsp:txXfrm>
        <a:off x="37589" y="2850982"/>
        <a:ext cx="6170087" cy="694828"/>
      </dsp:txXfrm>
    </dsp:sp>
    <dsp:sp modelId="{2D7AC928-C688-4543-9214-76B7B6AD6D49}">
      <dsp:nvSpPr>
        <dsp:cNvPr id="0" name=""/>
        <dsp:cNvSpPr/>
      </dsp:nvSpPr>
      <dsp:spPr>
        <a:xfrm>
          <a:off x="0" y="3620839"/>
          <a:ext cx="6245265" cy="770006"/>
        </a:xfrm>
        <a:prstGeom prst="roundRect">
          <a:avLst/>
        </a:prstGeom>
        <a:solidFill>
          <a:schemeClr val="accent2">
            <a:hueOff val="-706157"/>
            <a:satOff val="3374"/>
            <a:lumOff val="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 dirty="0"/>
            <a:t>Preto došlo k  rozhodnutiu ministra vnútra Uhorského kráľovstva o vybudovaní barakovej nemocnice v Ružomberku. A to aj vďaka jeho strategickej polohe na košicko-bohumínskej železnici, ktorá bola v tej dobe hlavnou dopravnou tepnou na východný front</a:t>
          </a:r>
          <a:endParaRPr lang="en-US" sz="1300" kern="1200" dirty="0"/>
        </a:p>
      </dsp:txBody>
      <dsp:txXfrm>
        <a:off x="37589" y="3658428"/>
        <a:ext cx="6170087" cy="694828"/>
      </dsp:txXfrm>
    </dsp:sp>
    <dsp:sp modelId="{AAB04CD0-E6AB-4420-845A-A1789D7F3C4A}">
      <dsp:nvSpPr>
        <dsp:cNvPr id="0" name=""/>
        <dsp:cNvSpPr/>
      </dsp:nvSpPr>
      <dsp:spPr>
        <a:xfrm>
          <a:off x="0" y="4428286"/>
          <a:ext cx="6245265" cy="770006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/>
            <a:t>12.8.1914 mestské zastupiteľstvo v Ružomberku vydalo súhlasné stanovisko s jej vybudovaním</a:t>
          </a:r>
          <a:endParaRPr lang="en-US" sz="1300" kern="1200"/>
        </a:p>
      </dsp:txBody>
      <dsp:txXfrm>
        <a:off x="37589" y="4465875"/>
        <a:ext cx="6170087" cy="694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6AAC4-73A5-4A32-AA74-E4BB2E0D0E3A}">
      <dsp:nvSpPr>
        <dsp:cNvPr id="0" name=""/>
        <dsp:cNvSpPr/>
      </dsp:nvSpPr>
      <dsp:spPr>
        <a:xfrm>
          <a:off x="0" y="575948"/>
          <a:ext cx="6245265" cy="7107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Prví ranení boli prijatí už v októbri 1914 v počte 51 vojakov ešte do improvizovaných priestorov patriacich honvédskym kasárňam v </a:t>
          </a:r>
          <a:r>
            <a:rPr lang="sk-SK" sz="1200" kern="1200" dirty="0" err="1"/>
            <a:t>Políku</a:t>
          </a:r>
          <a:endParaRPr lang="en-US" sz="1200" kern="1200" dirty="0"/>
        </a:p>
      </dsp:txBody>
      <dsp:txXfrm>
        <a:off x="34697" y="610645"/>
        <a:ext cx="6175871" cy="641380"/>
      </dsp:txXfrm>
    </dsp:sp>
    <dsp:sp modelId="{4E314D7D-E0CB-4C0A-9587-08FE138DD6C3}">
      <dsp:nvSpPr>
        <dsp:cNvPr id="0" name=""/>
        <dsp:cNvSpPr/>
      </dsp:nvSpPr>
      <dsp:spPr>
        <a:xfrm>
          <a:off x="0" y="1321283"/>
          <a:ext cx="6245265" cy="710774"/>
        </a:xfrm>
        <a:prstGeom prst="roundRect">
          <a:avLst/>
        </a:prstGeom>
        <a:solidFill>
          <a:schemeClr val="accent2">
            <a:hueOff val="-176539"/>
            <a:satOff val="844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Súčasne sa začala výstavba barakovej nemocnice na mieste, kde stojí nemocnica doteraz</a:t>
          </a:r>
          <a:endParaRPr lang="en-US" sz="1200" kern="1200" dirty="0"/>
        </a:p>
      </dsp:txBody>
      <dsp:txXfrm>
        <a:off x="34697" y="1355980"/>
        <a:ext cx="6175871" cy="641380"/>
      </dsp:txXfrm>
    </dsp:sp>
    <dsp:sp modelId="{389885BE-8974-497F-A6BD-1C17B4A3597A}">
      <dsp:nvSpPr>
        <dsp:cNvPr id="0" name=""/>
        <dsp:cNvSpPr/>
      </dsp:nvSpPr>
      <dsp:spPr>
        <a:xfrm>
          <a:off x="0" y="2066618"/>
          <a:ext cx="6245265" cy="710774"/>
        </a:xfrm>
        <a:prstGeom prst="roundRect">
          <a:avLst/>
        </a:prstGeom>
        <a:solidFill>
          <a:schemeClr val="accent2">
            <a:hueOff val="-353078"/>
            <a:satOff val="1687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Uhorský minister vnútra </a:t>
          </a:r>
          <a:r>
            <a:rPr lang="sk-SK" sz="1200" kern="1200" dirty="0" err="1"/>
            <a:t>János</a:t>
          </a:r>
          <a:r>
            <a:rPr lang="sk-SK" sz="1200" kern="1200" dirty="0"/>
            <a:t> </a:t>
          </a:r>
          <a:r>
            <a:rPr lang="sk-SK" sz="1200" kern="1200" dirty="0" err="1"/>
            <a:t>Sándor</a:t>
          </a:r>
          <a:r>
            <a:rPr lang="sk-SK" sz="1200" kern="1200" dirty="0"/>
            <a:t> ju dňa 14.2.1915 slávnostne otvoril</a:t>
          </a:r>
          <a:endParaRPr lang="en-US" sz="1200" kern="1200" dirty="0"/>
        </a:p>
      </dsp:txBody>
      <dsp:txXfrm>
        <a:off x="34697" y="2101315"/>
        <a:ext cx="6175871" cy="641380"/>
      </dsp:txXfrm>
    </dsp:sp>
    <dsp:sp modelId="{3C330BD6-6E80-47A8-A57D-4A84FAB975ED}">
      <dsp:nvSpPr>
        <dsp:cNvPr id="0" name=""/>
        <dsp:cNvSpPr/>
      </dsp:nvSpPr>
      <dsp:spPr>
        <a:xfrm>
          <a:off x="0" y="2811953"/>
          <a:ext cx="6245265" cy="710774"/>
        </a:xfrm>
        <a:prstGeom prst="roundRect">
          <a:avLst/>
        </a:prstGeom>
        <a:solidFill>
          <a:schemeClr val="accent2">
            <a:hueOff val="-529618"/>
            <a:satOff val="2531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Na jej urýchlenej výstavbe mali politické špičky monarchie eminentný záujem, čomu svedčí aj inšpekčná návšteva arcikniežaťa </a:t>
          </a:r>
          <a:r>
            <a:rPr lang="sk-SK" sz="1200" kern="1200" dirty="0" err="1"/>
            <a:t>Salvatora</a:t>
          </a:r>
          <a:r>
            <a:rPr lang="sk-SK" sz="1200" kern="1200" dirty="0"/>
            <a:t> (bratranca panovníka Františka Jozefa I. – hlavný protektor ČK RU Monarchie a najvyšší inšpektor zdravotníctva) v Ružomberku dňa 17.4.1915</a:t>
          </a:r>
          <a:endParaRPr lang="en-US" sz="1200" kern="1200" dirty="0"/>
        </a:p>
      </dsp:txBody>
      <dsp:txXfrm>
        <a:off x="34697" y="2846650"/>
        <a:ext cx="6175871" cy="641380"/>
      </dsp:txXfrm>
    </dsp:sp>
    <dsp:sp modelId="{1E7A84B1-0F6D-4595-81B5-7A1FFBDE8CF7}">
      <dsp:nvSpPr>
        <dsp:cNvPr id="0" name=""/>
        <dsp:cNvSpPr/>
      </dsp:nvSpPr>
      <dsp:spPr>
        <a:xfrm>
          <a:off x="0" y="3557288"/>
          <a:ext cx="6245265" cy="710774"/>
        </a:xfrm>
        <a:prstGeom prst="roundRect">
          <a:avLst/>
        </a:prstGeom>
        <a:solidFill>
          <a:schemeClr val="accent2">
            <a:hueOff val="-706157"/>
            <a:satOff val="3374"/>
            <a:lumOff val="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/>
            <a:t>Pracovisko sa podľa plánov malo stať jednou z najväčších pozorovacích staníc v celom Uhorsku</a:t>
          </a:r>
          <a:endParaRPr lang="en-US" sz="1200" kern="1200"/>
        </a:p>
      </dsp:txBody>
      <dsp:txXfrm>
        <a:off x="34697" y="3591985"/>
        <a:ext cx="6175871" cy="641380"/>
      </dsp:txXfrm>
    </dsp:sp>
    <dsp:sp modelId="{DB008696-61BD-4289-9C14-3D7B5849719A}">
      <dsp:nvSpPr>
        <dsp:cNvPr id="0" name=""/>
        <dsp:cNvSpPr/>
      </dsp:nvSpPr>
      <dsp:spPr>
        <a:xfrm>
          <a:off x="0" y="4302623"/>
          <a:ext cx="6245265" cy="710774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No a potom už sa valil jeden transport zranených za druhým: 5. marca 360 vojakov, 15.marca 250, 20. marca 265, koncom marca 342 zranených ..</a:t>
          </a:r>
          <a:endParaRPr lang="en-US" sz="1200" kern="1200" dirty="0"/>
        </a:p>
      </dsp:txBody>
      <dsp:txXfrm>
        <a:off x="34697" y="4337320"/>
        <a:ext cx="6175871" cy="641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DF830-EC84-4727-822C-6D99BF0BABF4}">
      <dsp:nvSpPr>
        <dsp:cNvPr id="0" name=""/>
        <dsp:cNvSpPr/>
      </dsp:nvSpPr>
      <dsp:spPr>
        <a:xfrm>
          <a:off x="0" y="47575"/>
          <a:ext cx="5861090" cy="10493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Zdravotnícky komplex tvorilo 20 nemocničných barakov, 1 laboratórny barak, 4 baraky boli určené pre administratívu a ubytovanie, v čase otvorenia boli ďalšie 2 nedostavané</a:t>
          </a:r>
          <a:endParaRPr lang="en-US" sz="1400" kern="1200"/>
        </a:p>
      </dsp:txBody>
      <dsp:txXfrm>
        <a:off x="51225" y="98800"/>
        <a:ext cx="5758640" cy="946893"/>
      </dsp:txXfrm>
    </dsp:sp>
    <dsp:sp modelId="{DFB6DED9-81BD-4FBE-BF8C-1C6AC5627E15}">
      <dsp:nvSpPr>
        <dsp:cNvPr id="0" name=""/>
        <dsp:cNvSpPr/>
      </dsp:nvSpPr>
      <dsp:spPr>
        <a:xfrm>
          <a:off x="0" y="1137239"/>
          <a:ext cx="5861090" cy="1049343"/>
        </a:xfrm>
        <a:prstGeom prst="roundRect">
          <a:avLst/>
        </a:prstGeom>
        <a:solidFill>
          <a:schemeClr val="accent2">
            <a:hueOff val="-220674"/>
            <a:satOff val="1055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Kapacita zdravotníckeho baraku bola 100 ranených</a:t>
          </a:r>
          <a:endParaRPr lang="en-US" sz="1400" kern="1200"/>
        </a:p>
      </dsp:txBody>
      <dsp:txXfrm>
        <a:off x="51225" y="1188464"/>
        <a:ext cx="5758640" cy="946893"/>
      </dsp:txXfrm>
    </dsp:sp>
    <dsp:sp modelId="{8D7EA1F4-7F4D-4DEE-9F00-B8876156347C}">
      <dsp:nvSpPr>
        <dsp:cNvPr id="0" name=""/>
        <dsp:cNvSpPr/>
      </dsp:nvSpPr>
      <dsp:spPr>
        <a:xfrm>
          <a:off x="0" y="2226903"/>
          <a:ext cx="5861090" cy="1049343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 dirty="0"/>
            <a:t>Mimo to bola v areáli  zriadená kaplnka, hudobný salónik, garáž pre hasičskú striekačku, stajne pre kone a chlievy pre prasce, cintorín</a:t>
          </a:r>
          <a:endParaRPr lang="en-US" sz="1400" kern="1200" dirty="0"/>
        </a:p>
      </dsp:txBody>
      <dsp:txXfrm>
        <a:off x="51225" y="2278128"/>
        <a:ext cx="5758640" cy="946893"/>
      </dsp:txXfrm>
    </dsp:sp>
    <dsp:sp modelId="{BB1A0ECE-D59A-43C6-A1B1-4BF3A39BBE8B}">
      <dsp:nvSpPr>
        <dsp:cNvPr id="0" name=""/>
        <dsp:cNvSpPr/>
      </dsp:nvSpPr>
      <dsp:spPr>
        <a:xfrm>
          <a:off x="0" y="3316566"/>
          <a:ext cx="5861090" cy="1049343"/>
        </a:xfrm>
        <a:prstGeom prst="roundRect">
          <a:avLst/>
        </a:prstGeom>
        <a:solidFill>
          <a:schemeClr val="accent2">
            <a:hueOff val="-662022"/>
            <a:satOff val="3164"/>
            <a:lumOff val="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Popri barakovej nemocnici v Ružomberku počas vojny vyrástla i stanica na sledovanie vojakov, podozrivých na infekčné ochorenia, ktorej cieľom bolo zachytávať a izolovať osoby, ktoré by mohli z  frontu do zázemia priniesť infekčné ochorenia</a:t>
          </a:r>
          <a:endParaRPr lang="en-US" sz="1400" kern="1200"/>
        </a:p>
      </dsp:txBody>
      <dsp:txXfrm>
        <a:off x="51225" y="3367791"/>
        <a:ext cx="5758640" cy="946893"/>
      </dsp:txXfrm>
    </dsp:sp>
    <dsp:sp modelId="{C0ACB109-FEA8-419E-AAF3-B857513C2054}">
      <dsp:nvSpPr>
        <dsp:cNvPr id="0" name=""/>
        <dsp:cNvSpPr/>
      </dsp:nvSpPr>
      <dsp:spPr>
        <a:xfrm>
          <a:off x="0" y="4406230"/>
          <a:ext cx="5861090" cy="1049343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kern="1200"/>
            <a:t>Pozorovací ústav ako inštitucionalizovaná jednotka pracoval od januára 1916</a:t>
          </a:r>
          <a:endParaRPr lang="en-US" sz="1400" kern="1200"/>
        </a:p>
      </dsp:txBody>
      <dsp:txXfrm>
        <a:off x="51225" y="4457455"/>
        <a:ext cx="5758640" cy="9468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526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09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010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26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8084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6504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330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80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551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6268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0371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8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9C60ED7-11F7-478C-AC8E-0865FABDA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!!Rectangle">
            <a:extLst>
              <a:ext uri="{FF2B5EF4-FFF2-40B4-BE49-F238E27FC236}">
                <a16:creationId xmlns:a16="http://schemas.microsoft.com/office/drawing/2014/main" id="{D472C551-D440-40DF-9260-BDB9AC409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Pastelová farby v návrhovom návrhu prechodu">
            <a:extLst>
              <a:ext uri="{FF2B5EF4-FFF2-40B4-BE49-F238E27FC236}">
                <a16:creationId xmlns:a16="http://schemas.microsoft.com/office/drawing/2014/main" id="{464F367E-2142-D5C9-A54E-43E31A0D5B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5835" b="9896"/>
          <a:stretch/>
        </p:blipFill>
        <p:spPr>
          <a:xfrm>
            <a:off x="-1204018" y="0"/>
            <a:ext cx="1219198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5F50CFC-8FB5-221E-CB1A-BFE87E491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873" y="2271449"/>
            <a:ext cx="6347918" cy="3670098"/>
          </a:xfrm>
        </p:spPr>
        <p:txBody>
          <a:bodyPr anchor="b">
            <a:normAutofit/>
          </a:bodyPr>
          <a:lstStyle/>
          <a:p>
            <a:r>
              <a:rPr lang="sk-SK" sz="6100" dirty="0">
                <a:solidFill>
                  <a:srgbClr val="FFFFFF"/>
                </a:solidFill>
              </a:rPr>
              <a:t>110. výročie vojenskej nemocnice Ružomberok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4F39E4D-758D-1B9B-4110-EF0A3F53D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9798" y="3544059"/>
            <a:ext cx="3633923" cy="2397488"/>
          </a:xfrm>
        </p:spPr>
        <p:txBody>
          <a:bodyPr anchor="ctr">
            <a:normAutofit/>
          </a:bodyPr>
          <a:lstStyle/>
          <a:p>
            <a:r>
              <a:rPr lang="sk-SK" dirty="0" err="1">
                <a:solidFill>
                  <a:srgbClr val="FFFFFF"/>
                </a:solidFill>
              </a:rPr>
              <a:t>pplk</a:t>
            </a:r>
            <a:r>
              <a:rPr lang="sk-SK" dirty="0">
                <a:solidFill>
                  <a:srgbClr val="FFFFFF"/>
                </a:solidFill>
              </a:rPr>
              <a:t> </a:t>
            </a:r>
            <a:r>
              <a:rPr lang="sk-SK" dirty="0" err="1">
                <a:solidFill>
                  <a:srgbClr val="FFFFFF"/>
                </a:solidFill>
              </a:rPr>
              <a:t>v.v</a:t>
            </a:r>
            <a:r>
              <a:rPr lang="sk-SK" dirty="0">
                <a:solidFill>
                  <a:srgbClr val="FFFFFF"/>
                </a:solidFill>
              </a:rPr>
              <a:t>. </a:t>
            </a:r>
          </a:p>
          <a:p>
            <a:r>
              <a:rPr lang="sk-SK" dirty="0">
                <a:solidFill>
                  <a:srgbClr val="FFFFFF"/>
                </a:solidFill>
              </a:rPr>
              <a:t>MUDr. Antonín </a:t>
            </a:r>
            <a:r>
              <a:rPr lang="sk-SK" dirty="0" err="1">
                <a:solidFill>
                  <a:srgbClr val="FFFFFF"/>
                </a:solidFill>
              </a:rPr>
              <a:t>Hruboň</a:t>
            </a:r>
            <a:r>
              <a:rPr lang="sk-SK" dirty="0">
                <a:solidFill>
                  <a:srgbClr val="FFFFFF"/>
                </a:solidFill>
              </a:rPr>
              <a:t>, </a:t>
            </a:r>
            <a:r>
              <a:rPr lang="sk-SK" dirty="0" err="1">
                <a:solidFill>
                  <a:srgbClr val="FFFFFF"/>
                </a:solidFill>
              </a:rPr>
              <a:t>Ph.D</a:t>
            </a:r>
            <a:r>
              <a:rPr lang="sk-SK" dirty="0">
                <a:solidFill>
                  <a:srgbClr val="FFFFFF"/>
                </a:solidFill>
              </a:rPr>
              <a:t>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340" y="122578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5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4855" y="168586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7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7962" y="2175690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7" name="Obrázok 6" descr="Obrázok, na ktorom je exteriér&#10;&#10;Automaticky generovaný popis">
            <a:extLst>
              <a:ext uri="{FF2B5EF4-FFF2-40B4-BE49-F238E27FC236}">
                <a16:creationId xmlns:a16="http://schemas.microsoft.com/office/drawing/2014/main" id="{88F8B7B4-6A9E-7DF7-7278-6BF5C4953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696" y="570584"/>
            <a:ext cx="5103784" cy="345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14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3F4F3A-DF89-453C-A499-8C259F6A2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96189E-73F4-AF6C-C409-4160F2A6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62487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sk-SK" sz="5600">
                <a:solidFill>
                  <a:schemeClr val="bg1"/>
                </a:solidFill>
              </a:rPr>
              <a:t>Okolnosti vzniku vojenskej nemocnice v Ružomberku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69603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925332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solidFill>
              <a:schemeClr val="lt1">
                <a:hueOff val="0"/>
                <a:satOff val="0"/>
                <a:lumOff val="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44047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295EFE75-D1CE-85FB-9B33-78CA53DE60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08502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17142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3F4F3A-DF89-453C-A499-8C259F6A2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94C5227-4876-47D2-0C79-2EA71C8A6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62487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sk-SK" sz="6700">
                <a:solidFill>
                  <a:schemeClr val="bg1"/>
                </a:solidFill>
              </a:rPr>
              <a:t>Začiatky nemocnice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69603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925332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solidFill>
              <a:schemeClr val="lt1">
                <a:hueOff val="0"/>
                <a:satOff val="0"/>
                <a:lumOff val="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44047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D5323EBD-681C-0C24-AA67-41D7DDF935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63425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3257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87FCCF2-9FA5-5099-77C4-5F1B3B0EE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sk-SK" sz="3600" dirty="0">
                <a:solidFill>
                  <a:schemeClr val="bg1"/>
                </a:solidFill>
              </a:rPr>
              <a:t>Vedenie</a:t>
            </a:r>
            <a:r>
              <a:rPr lang="sk-SK" sz="7200" dirty="0">
                <a:solidFill>
                  <a:schemeClr val="bg1"/>
                </a:solidFill>
              </a:rPr>
              <a:t> </a:t>
            </a:r>
            <a:r>
              <a:rPr lang="sk-SK" sz="3200" dirty="0">
                <a:solidFill>
                  <a:schemeClr val="bg1"/>
                </a:solidFill>
              </a:rPr>
              <a:t>nemocnice</a:t>
            </a:r>
          </a:p>
        </p:txBody>
      </p:sp>
      <p:sp>
        <p:nvSpPr>
          <p:cNvPr id="2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E08B4E-1625-9A1A-4156-9555D18A4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81935"/>
            <a:ext cx="4986955" cy="5974415"/>
          </a:xfrm>
        </p:spPr>
        <p:txBody>
          <a:bodyPr anchor="ctr">
            <a:normAutofit/>
          </a:bodyPr>
          <a:lstStyle/>
          <a:p>
            <a:r>
              <a:rPr lang="sk-SK" sz="1800" dirty="0"/>
              <a:t>Hlavným správcom za Liptovskú stolicu bol hlavný župan JUDr. Arpád </a:t>
            </a:r>
            <a:r>
              <a:rPr lang="sk-SK" sz="1800" dirty="0" err="1"/>
              <a:t>Kyszely</a:t>
            </a:r>
            <a:endParaRPr lang="sk-SK" sz="1800" dirty="0"/>
          </a:p>
          <a:p>
            <a:r>
              <a:rPr lang="sk-SK" sz="1800" dirty="0"/>
              <a:t>Za vojsko to bol plk. MUDr. Mikuláš Roth</a:t>
            </a:r>
          </a:p>
          <a:p>
            <a:r>
              <a:rPr lang="sk-SK" sz="1800" dirty="0"/>
              <a:t>Veliteľom bol menovaný štábny lekár Dr. </a:t>
            </a:r>
            <a:r>
              <a:rPr lang="sk-SK" sz="1800" dirty="0" err="1"/>
              <a:t>Szégvary</a:t>
            </a:r>
            <a:endParaRPr lang="sk-SK" sz="1800" dirty="0"/>
          </a:p>
        </p:txBody>
      </p:sp>
      <p:cxnSp>
        <p:nvCxnSpPr>
          <p:cNvPr id="25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646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2563400-38DC-CB2E-E4CC-84751D0E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269671"/>
            <a:ext cx="3932238" cy="2514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8000" b="1" i="0" kern="1200" cap="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3C24DBA5-5931-C5EC-1069-A1C0F15DA4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/>
        </p:blipFill>
        <p:spPr bwMode="auto">
          <a:xfrm>
            <a:off x="5527221" y="1406103"/>
            <a:ext cx="6490607" cy="4366252"/>
          </a:xfrm>
          <a:prstGeom prst="rect">
            <a:avLst/>
          </a:prstGeom>
          <a:noFill/>
        </p:spPr>
      </p:pic>
      <p:sp>
        <p:nvSpPr>
          <p:cNvPr id="17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70E29F8-6B14-7FF0-3BD4-FDD71F860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110593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chemeClr val="bg1"/>
                </a:solidFill>
              </a:rPr>
              <a:t>Prví zranení vojaci </a:t>
            </a:r>
          </a:p>
          <a:p>
            <a:r>
              <a:rPr lang="sk-SK" sz="2800" b="1" dirty="0">
                <a:solidFill>
                  <a:schemeClr val="bg1"/>
                </a:solidFill>
              </a:rPr>
              <a:t>v provizórnych </a:t>
            </a:r>
            <a:r>
              <a:rPr lang="sk-SK" sz="2800" b="1" dirty="0" err="1">
                <a:solidFill>
                  <a:schemeClr val="bg1"/>
                </a:solidFill>
              </a:rPr>
              <a:t>priesoroch</a:t>
            </a:r>
            <a:r>
              <a:rPr lang="sk-SK" sz="2800" b="1" dirty="0">
                <a:solidFill>
                  <a:schemeClr val="bg1"/>
                </a:solidFill>
              </a:rPr>
              <a:t> honvédskych kasární</a:t>
            </a:r>
          </a:p>
        </p:txBody>
      </p:sp>
    </p:spTree>
    <p:extLst>
      <p:ext uri="{BB962C8B-B14F-4D97-AF65-F5344CB8AC3E}">
        <p14:creationId xmlns:p14="http://schemas.microsoft.com/office/powerpoint/2010/main" val="15463718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15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C0CD3E0-937B-AB8A-7837-030C2CB7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r"/>
            <a:r>
              <a:rPr lang="sk-SK" sz="4400" b="1" i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Záber na dobovej pohľadnici zo samotnej výstavby nemocnice</a:t>
            </a:r>
            <a:endParaRPr lang="en-US" sz="4400" b="1" i="0" kern="1200" cap="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Zástupný objekt pre obsah 8" descr="Obrázok, na ktorom je exteriér, nebo, hora, oblak&#10;&#10;Automaticky generovaný popis">
            <a:extLst>
              <a:ext uri="{FF2B5EF4-FFF2-40B4-BE49-F238E27FC236}">
                <a16:creationId xmlns:a16="http://schemas.microsoft.com/office/drawing/2014/main" id="{E31FE93D-9ED2-236F-3546-BEF5FCAA4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926" y="2061433"/>
            <a:ext cx="5569864" cy="3857130"/>
          </a:xfrm>
          <a:prstGeom prst="rect">
            <a:avLst/>
          </a:prstGeom>
        </p:spPr>
      </p:pic>
      <p:sp>
        <p:nvSpPr>
          <p:cNvPr id="22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14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nebo, osoba, text&#10;&#10;Automaticky generovaný popis">
            <a:extLst>
              <a:ext uri="{FF2B5EF4-FFF2-40B4-BE49-F238E27FC236}">
                <a16:creationId xmlns:a16="http://schemas.microsoft.com/office/drawing/2014/main" id="{A905E319-864D-E49A-D7C2-7B67C4314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467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nebo, text, oblak&#10;&#10;Automaticky generovaný popis">
            <a:extLst>
              <a:ext uri="{FF2B5EF4-FFF2-40B4-BE49-F238E27FC236}">
                <a16:creationId xmlns:a16="http://schemas.microsoft.com/office/drawing/2014/main" id="{071644B2-73D6-5EE4-7832-D9C1D4151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" b="5410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234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ošatenie, osoba, chlap, exteriér&#10;&#10;Automaticky generovaný popis">
            <a:extLst>
              <a:ext uri="{FF2B5EF4-FFF2-40B4-BE49-F238E27FC236}">
                <a16:creationId xmlns:a16="http://schemas.microsoft.com/office/drawing/2014/main" id="{9AF7F2FC-E654-DA30-E20B-207044F51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25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769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nebo, exteriér, ľudia, osoba&#10;&#10;Automaticky generovaný popis">
            <a:extLst>
              <a:ext uri="{FF2B5EF4-FFF2-40B4-BE49-F238E27FC236}">
                <a16:creationId xmlns:a16="http://schemas.microsoft.com/office/drawing/2014/main" id="{2E9787B1-F169-53CD-2A53-3737DFB17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2" b="6789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585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7C64C2-FC09-4323-A32D-5DCB300AD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EFFC4E2-2E8B-657A-FEA8-4C035736D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522" y="591829"/>
            <a:ext cx="3939688" cy="5583126"/>
          </a:xfrm>
        </p:spPr>
        <p:txBody>
          <a:bodyPr>
            <a:normAutofit/>
          </a:bodyPr>
          <a:lstStyle/>
          <a:p>
            <a:r>
              <a:rPr lang="sk-SK" sz="6700">
                <a:solidFill>
                  <a:schemeClr val="bg1"/>
                </a:solidFill>
              </a:rPr>
              <a:t>Štruktúra barakovej nemocnice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72518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31298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56978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103A4F78-4FDC-F672-E9DE-D7F943FD68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020871"/>
              </p:ext>
            </p:extLst>
          </p:nvPr>
        </p:nvGraphicFramePr>
        <p:xfrm>
          <a:off x="5492710" y="671805"/>
          <a:ext cx="5861090" cy="550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42290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AFA643-6E58-8EBB-8BAD-5224FCB48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59" y="1377147"/>
            <a:ext cx="4076460" cy="36262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endParaRPr lang="en-US" sz="7200" b="1" i="0" kern="1200" cap="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rázok 4" descr="Obrázok, na ktorom je text, papier, list, nehybný&#10;&#10;Automaticky generovaný popis">
            <a:extLst>
              <a:ext uri="{FF2B5EF4-FFF2-40B4-BE49-F238E27FC236}">
                <a16:creationId xmlns:a16="http://schemas.microsoft.com/office/drawing/2014/main" id="{6C827355-DD58-A0C7-BF8A-68048CE2F9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065"/>
          <a:stretch/>
        </p:blipFill>
        <p:spPr>
          <a:xfrm>
            <a:off x="5440125" y="2222758"/>
            <a:ext cx="6430727" cy="3786517"/>
          </a:xfrm>
          <a:prstGeom prst="rect">
            <a:avLst/>
          </a:prstGeom>
        </p:spPr>
      </p:pic>
      <p:sp>
        <p:nvSpPr>
          <p:cNvPr id="61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7738" y="81499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Graphic 15">
            <a:extLst>
              <a:ext uri="{FF2B5EF4-FFF2-40B4-BE49-F238E27FC236}">
                <a16:creationId xmlns:a16="http://schemas.microsoft.com/office/drawing/2014/main" id="{8550FED7-7C32-42BB-98DB-30272A633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16518" y="104429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42198" y="1268720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9322" y="6274341"/>
            <a:ext cx="11353800" cy="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ok 6" descr="Obrázok, na ktorom je text, rukopis, písmo, list&#10;&#10;Automaticky generovaný popis">
            <a:extLst>
              <a:ext uri="{FF2B5EF4-FFF2-40B4-BE49-F238E27FC236}">
                <a16:creationId xmlns:a16="http://schemas.microsoft.com/office/drawing/2014/main" id="{E005A0EF-0539-37E7-79EA-507723EF6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22" y="793489"/>
            <a:ext cx="3358427" cy="303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67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text, dom, exteriér, hora&#10;&#10;Automaticky generovaný popis">
            <a:extLst>
              <a:ext uri="{FF2B5EF4-FFF2-40B4-BE49-F238E27FC236}">
                <a16:creationId xmlns:a16="http://schemas.microsoft.com/office/drawing/2014/main" id="{0FA3D86A-97C4-6416-F038-8F6F2EF65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3" b="2738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81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nebo, dom, hora&#10;&#10;Automaticky generovaný popis">
            <a:extLst>
              <a:ext uri="{FF2B5EF4-FFF2-40B4-BE49-F238E27FC236}">
                <a16:creationId xmlns:a16="http://schemas.microsoft.com/office/drawing/2014/main" id="{4B750B36-7BE3-8E55-6045-134CB501F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2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947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dom, hora, ľudia&#10;&#10;Automaticky generovaný popis">
            <a:extLst>
              <a:ext uri="{FF2B5EF4-FFF2-40B4-BE49-F238E27FC236}">
                <a16:creationId xmlns:a16="http://schemas.microsoft.com/office/drawing/2014/main" id="{51428C7F-95BB-6C6F-6EB6-C6E8275E8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" b="5067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70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E9A24F5-E7DA-EE17-8FEB-AF05DB92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7200" b="1" i="0" kern="1200" cap="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Obrázok 4" descr="Obrázok, na ktorom je text, rukopis, číslo, dokument&#10;&#10;Automaticky generovaný popis">
            <a:extLst>
              <a:ext uri="{FF2B5EF4-FFF2-40B4-BE49-F238E27FC236}">
                <a16:creationId xmlns:a16="http://schemas.microsoft.com/office/drawing/2014/main" id="{4ACA432E-FF9B-FF5C-DBA6-6BCD316C2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81" y="722384"/>
            <a:ext cx="9731937" cy="53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24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nebo, exteriér, oblak, budova&#10;&#10;Automaticky generovaný popis">
            <a:extLst>
              <a:ext uri="{FF2B5EF4-FFF2-40B4-BE49-F238E27FC236}">
                <a16:creationId xmlns:a16="http://schemas.microsoft.com/office/drawing/2014/main" id="{C99DFFB5-827C-C916-A765-C3A3A5A53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1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98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text, exteriér, maľovanie, hora&#10;&#10;Automaticky generovaný popis">
            <a:extLst>
              <a:ext uri="{FF2B5EF4-FFF2-40B4-BE49-F238E27FC236}">
                <a16:creationId xmlns:a16="http://schemas.microsoft.com/office/drawing/2014/main" id="{D0336782-2E5B-1B9F-43E2-5704C4395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61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nebo, exteriér, dom, budova&#10;&#10;Automaticky generovaný popis">
            <a:extLst>
              <a:ext uri="{FF2B5EF4-FFF2-40B4-BE49-F238E27FC236}">
                <a16:creationId xmlns:a16="http://schemas.microsoft.com/office/drawing/2014/main" id="{033F0AB0-5272-A103-9E0E-C4D491F64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314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nebo, budova, poštový&#10;&#10;Automaticky generovaný popis">
            <a:extLst>
              <a:ext uri="{FF2B5EF4-FFF2-40B4-BE49-F238E27FC236}">
                <a16:creationId xmlns:a16="http://schemas.microsoft.com/office/drawing/2014/main" id="{1EAECF0C-9959-A21C-8F7C-E16F41CA5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4436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394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nebo, exteriér, oblak, budova&#10;&#10;Automaticky generovaný popis">
            <a:extLst>
              <a:ext uri="{FF2B5EF4-FFF2-40B4-BE49-F238E27FC236}">
                <a16:creationId xmlns:a16="http://schemas.microsoft.com/office/drawing/2014/main" id="{35D4D81C-8A6F-B8F9-E9BF-1D3A817A4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7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58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nebo, exteriér, text, dom&#10;&#10;Automaticky generovaný popis">
            <a:extLst>
              <a:ext uri="{FF2B5EF4-FFF2-40B4-BE49-F238E27FC236}">
                <a16:creationId xmlns:a16="http://schemas.microsoft.com/office/drawing/2014/main" id="{457C56E3-8E20-E8FB-7A05-F6112A1AF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7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54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text, nebo, budova&#10;&#10;Automaticky generovaný popis">
            <a:extLst>
              <a:ext uri="{FF2B5EF4-FFF2-40B4-BE49-F238E27FC236}">
                <a16:creationId xmlns:a16="http://schemas.microsoft.com/office/drawing/2014/main" id="{DA80C480-B081-0633-F1B2-151C8D5F4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696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text, dom, exteriér, hora&#10;&#10;Automaticky generovaný popis">
            <a:extLst>
              <a:ext uri="{FF2B5EF4-FFF2-40B4-BE49-F238E27FC236}">
                <a16:creationId xmlns:a16="http://schemas.microsoft.com/office/drawing/2014/main" id="{3AF171D2-CBE2-F0A1-F099-E0FD10073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3" b="2738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0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dom, exteriér, budova, nebo&#10;&#10;Automaticky generovaný popis">
            <a:extLst>
              <a:ext uri="{FF2B5EF4-FFF2-40B4-BE49-F238E27FC236}">
                <a16:creationId xmlns:a16="http://schemas.microsoft.com/office/drawing/2014/main" id="{9051C165-B744-E3CF-57DA-712BF2156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8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82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osoba, nebo, hora&#10;&#10;Automaticky generovaný popis">
            <a:extLst>
              <a:ext uri="{FF2B5EF4-FFF2-40B4-BE49-F238E27FC236}">
                <a16:creationId xmlns:a16="http://schemas.microsoft.com/office/drawing/2014/main" id="{802B78A5-7DF5-0480-4816-3BFB5F241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7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52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exteriér, nebo, maľovanie, hora&#10;&#10;Automaticky generovaný popis">
            <a:extLst>
              <a:ext uri="{FF2B5EF4-FFF2-40B4-BE49-F238E27FC236}">
                <a16:creationId xmlns:a16="http://schemas.microsoft.com/office/drawing/2014/main" id="{2713C4EE-CDEF-1656-38F1-6C8DA93ED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797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text, dom, exteriér, hora&#10;&#10;Automaticky generovaný popis">
            <a:extLst>
              <a:ext uri="{FF2B5EF4-FFF2-40B4-BE49-F238E27FC236}">
                <a16:creationId xmlns:a16="http://schemas.microsoft.com/office/drawing/2014/main" id="{5787A5A8-92B3-FD79-3CE2-8D0E03FCC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693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98B89E-FAAA-5E7B-54F3-4A96D0CB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endParaRPr lang="sk-SK" sz="7200" dirty="0">
              <a:solidFill>
                <a:schemeClr val="bg1"/>
              </a:solidFill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E2613D-19BC-C21A-9140-524A2A28C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81935"/>
            <a:ext cx="4986955" cy="5974415"/>
          </a:xfrm>
        </p:spPr>
        <p:txBody>
          <a:bodyPr anchor="ctr">
            <a:normAutofit/>
          </a:bodyPr>
          <a:lstStyle/>
          <a:p>
            <a:r>
              <a:rPr lang="sk-SK" sz="1800" dirty="0"/>
              <a:t>Toto pracovisko sa vďaka efektívnemu boju proti TBC (na snímke liečba vojakov horským slnkom) a liečbe tzv. vojenských neuróz,  stalo známym v celej Rakúsko- Uhorskej monarchii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ok 6" descr="Obrázok, na ktorom je ošatenie, chlap, ľudská tvár, fotografický papier&#10;&#10;Automaticky generovaný popis">
            <a:extLst>
              <a:ext uri="{FF2B5EF4-FFF2-40B4-BE49-F238E27FC236}">
                <a16:creationId xmlns:a16="http://schemas.microsoft.com/office/drawing/2014/main" id="{5576FF34-48AA-E65F-5500-953AEF59D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7" y="949432"/>
            <a:ext cx="5511410" cy="519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16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C2F6260-6312-83AF-B1BC-86E1BAD5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sk-SK" sz="2400" dirty="0">
                <a:solidFill>
                  <a:schemeClr val="bg1"/>
                </a:solidFill>
              </a:rPr>
              <a:t>Na snímke MUDr. Viktor </a:t>
            </a:r>
            <a:r>
              <a:rPr lang="sk-SK" sz="2400" dirty="0" err="1">
                <a:solidFill>
                  <a:schemeClr val="bg1"/>
                </a:solidFill>
              </a:rPr>
              <a:t>Gonda</a:t>
            </a:r>
            <a:r>
              <a:rPr lang="sk-SK" sz="2400" dirty="0">
                <a:solidFill>
                  <a:schemeClr val="bg1"/>
                </a:solidFill>
              </a:rPr>
              <a:t> primár neurologického oddelenia ústavu, priekopník elektroliečby obrny končatín, vojnových neuróz, </a:t>
            </a:r>
            <a:r>
              <a:rPr lang="sk-SK" sz="2400" dirty="0" err="1">
                <a:solidFill>
                  <a:schemeClr val="bg1"/>
                </a:solidFill>
              </a:rPr>
              <a:t>elektrokonvulzívnej</a:t>
            </a:r>
            <a:r>
              <a:rPr lang="sk-SK" sz="2400" dirty="0">
                <a:solidFill>
                  <a:schemeClr val="bg1"/>
                </a:solidFill>
              </a:rPr>
              <a:t> liečby (1939 ako prvý), ktorý pôsobil v nemocnici v rokoch 1916-1917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Zástupný objekt pre obsah 4" descr="Obrázok, na ktorom je ľudská tvár, osoba, ošatenie, rukopis&#10;&#10;Automaticky generovaný popis">
            <a:extLst>
              <a:ext uri="{FF2B5EF4-FFF2-40B4-BE49-F238E27FC236}">
                <a16:creationId xmlns:a16="http://schemas.microsoft.com/office/drawing/2014/main" id="{E7456449-F872-B357-2995-959D20B923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92" y="554152"/>
            <a:ext cx="4792202" cy="6020268"/>
          </a:xfr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440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358C58-9156-7205-2988-BA44B9FA4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045" y="46580"/>
            <a:ext cx="4008583" cy="6585867"/>
          </a:xfrm>
        </p:spPr>
        <p:txBody>
          <a:bodyPr anchor="ctr">
            <a:normAutofit fontScale="90000"/>
          </a:bodyPr>
          <a:lstStyle/>
          <a:p>
            <a:r>
              <a:rPr lang="sk-SK" sz="2700" dirty="0">
                <a:solidFill>
                  <a:schemeClr val="bg1"/>
                </a:solidFill>
              </a:rPr>
              <a:t>Nemocničný cintorín na dobových pohľadniciach</a:t>
            </a:r>
            <a:br>
              <a:rPr lang="sk-SK" sz="2700" dirty="0">
                <a:solidFill>
                  <a:schemeClr val="bg1"/>
                </a:solidFill>
              </a:rPr>
            </a:b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Celkovo bolo na ňom pochovaných 874 vojakov: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- 44 Rusov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- 160 Rumunov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- 119 Juhoslovanov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- 1 Turek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- 190 Slovákov a Čechov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- 15 Rakúšanov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- 4 Taliani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- 12 Poliakov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- 250 Maďarov</a:t>
            </a: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- 79 neznámej národnosti</a:t>
            </a:r>
            <a:br>
              <a:rPr lang="sk-SK" sz="2700" dirty="0">
                <a:solidFill>
                  <a:schemeClr val="bg1"/>
                </a:solidFill>
              </a:rPr>
            </a:br>
            <a:br>
              <a:rPr lang="sk-SK" sz="2700" dirty="0">
                <a:solidFill>
                  <a:schemeClr val="bg1"/>
                </a:solidFill>
              </a:rPr>
            </a:br>
            <a:r>
              <a:rPr lang="sk-SK" sz="2700" dirty="0">
                <a:solidFill>
                  <a:schemeClr val="bg1"/>
                </a:solidFill>
              </a:rPr>
              <a:t>Cintorín bol zrušený v roku 1950 a v roku 1952 i drevená kaplnka</a:t>
            </a:r>
            <a:endParaRPr lang="sk-SK" sz="7200" dirty="0">
              <a:solidFill>
                <a:schemeClr val="bg1"/>
              </a:solidFill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Zástupný objekt pre obsah 4" descr="Obrázok, na ktorom je text, exteriér, cintorín, hrob&#10;&#10;Automaticky generovaný popis">
            <a:extLst>
              <a:ext uri="{FF2B5EF4-FFF2-40B4-BE49-F238E27FC236}">
                <a16:creationId xmlns:a16="http://schemas.microsoft.com/office/drawing/2014/main" id="{193F3794-494B-5844-735E-93E169172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803" y="289646"/>
            <a:ext cx="4986338" cy="3160775"/>
          </a:xfr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ok 6" descr="Obrázok, na ktorom je cintorín, hrob, exteriér, pohreb&#10;&#10;Automaticky generovaný popis">
            <a:extLst>
              <a:ext uri="{FF2B5EF4-FFF2-40B4-BE49-F238E27FC236}">
                <a16:creationId xmlns:a16="http://schemas.microsoft.com/office/drawing/2014/main" id="{FF2F944A-FF9B-D1E9-A5E9-1E105A3CB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09" y="3740067"/>
            <a:ext cx="5073929" cy="297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33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C095C1D-2D62-4A08-E27D-6601FE429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sk-SK" sz="3200" dirty="0">
                <a:solidFill>
                  <a:schemeClr val="bg1"/>
                </a:solidFill>
              </a:rPr>
              <a:t>Koniec</a:t>
            </a:r>
            <a:r>
              <a:rPr lang="sk-SK" sz="7200" dirty="0">
                <a:solidFill>
                  <a:schemeClr val="bg1"/>
                </a:solidFill>
              </a:rPr>
              <a:t> </a:t>
            </a:r>
            <a:r>
              <a:rPr lang="sk-SK" sz="3200" dirty="0">
                <a:solidFill>
                  <a:schemeClr val="bg1"/>
                </a:solidFill>
              </a:rPr>
              <a:t>1. svetovej vojny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7731791-DBFD-E950-0ACB-5705276511B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0" y="382588"/>
            <a:ext cx="4986338" cy="5464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800" dirty="0"/>
              <a:t>Na samom konci vojny krátko pred príchodom československých vojsk do Ružomberka  sa nemocnica pretransformovala na </a:t>
            </a:r>
            <a:r>
              <a:rPr lang="sk-SK" sz="1800" dirty="0" err="1"/>
              <a:t>invalidovňu</a:t>
            </a:r>
            <a:r>
              <a:rPr lang="sk-SK" sz="1800" dirty="0"/>
              <a:t> a doliečovací ústav s kapacitou 3000 lôžok. Liečili sa tu hlavne pľúcne a cievne ochorenia</a:t>
            </a:r>
          </a:p>
          <a:p>
            <a:r>
              <a:rPr lang="sk-SK" sz="1800" dirty="0"/>
              <a:t>Po vzniku ČSR došlo k rabovaniu nemocnice, preto na jej ochranu bola postavená Stráž slobody mesta. Ťažko chorí a ranení boli aj s nečeskoslovenským  ošetrovateľským personálom 15.novembra1918 dopravení do Budapešti</a:t>
            </a:r>
          </a:p>
          <a:p>
            <a:r>
              <a:rPr lang="sk-SK" sz="1800" dirty="0"/>
              <a:t>Spustošené baraky dňa 20.12.1918 prebral podplukovník zdravotníckeho zboru MUDr. Václav </a:t>
            </a:r>
            <a:r>
              <a:rPr lang="sk-SK" sz="1800" dirty="0" err="1"/>
              <a:t>Pixa</a:t>
            </a:r>
            <a:r>
              <a:rPr lang="sk-SK" sz="1800" dirty="0"/>
              <a:t> s oddielom Záložnej nemocnice v </a:t>
            </a:r>
            <a:r>
              <a:rPr lang="sk-SK" sz="1800" dirty="0" err="1"/>
              <a:t>Uherskom</a:t>
            </a:r>
            <a:r>
              <a:rPr lang="sk-SK" sz="1800" dirty="0"/>
              <a:t> Hradišti, ktorý mal podľa rozkazu Zemského vojenského veliteľstva pre Slovensko urýchlene vytvoriť záložnú nemocnicu s počtom lôžok 120</a:t>
            </a:r>
          </a:p>
          <a:p>
            <a:r>
              <a:rPr lang="sk-SK" sz="1800" dirty="0"/>
              <a:t>Ostatné je už z môjho pohľadu novodobá história VN Ružomberok</a:t>
            </a:r>
          </a:p>
        </p:txBody>
      </p:sp>
    </p:spTree>
    <p:extLst>
      <p:ext uri="{BB962C8B-B14F-4D97-AF65-F5344CB8AC3E}">
        <p14:creationId xmlns:p14="http://schemas.microsoft.com/office/powerpoint/2010/main" val="3296937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2FA44A0-8E00-1A7A-EDB1-09FD24B64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030" y="1209220"/>
            <a:ext cx="9147940" cy="23372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k-SK" sz="6000" b="1" i="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Ďakujem </a:t>
            </a:r>
            <a:r>
              <a:rPr lang="sk-SK" sz="6000" b="1" i="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za pozornosť </a:t>
            </a:r>
            <a:endParaRPr lang="en-US" sz="6000" b="1" i="0" kern="1200" cap="all" baseline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7461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F83C4A-6F9D-8E3E-BB33-2C37C508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2112594-24C5-BC38-E9EA-71DC6981D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6406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F5B50D4-F10A-5E46-D01E-C806A100C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sk-SK" sz="5600">
                <a:solidFill>
                  <a:schemeClr val="bg1"/>
                </a:solidFill>
              </a:rPr>
              <a:t>Označenia VN Ružomberok do roku 1945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DF0B67-2EF5-436C-D9A3-FDE971153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81935"/>
            <a:ext cx="4986955" cy="5974415"/>
          </a:xfrm>
        </p:spPr>
        <p:txBody>
          <a:bodyPr anchor="ctr">
            <a:normAutofit/>
          </a:bodyPr>
          <a:lstStyle/>
          <a:p>
            <a:r>
              <a:rPr lang="sk-SK" sz="1800" dirty="0"/>
              <a:t>1919 Záložná nemocnica Ružomberok</a:t>
            </a:r>
          </a:p>
          <a:p>
            <a:r>
              <a:rPr lang="sk-SK" sz="1800" dirty="0"/>
              <a:t>1922- 1938 Posádková nemocnica Ružomberok</a:t>
            </a:r>
          </a:p>
          <a:p>
            <a:r>
              <a:rPr lang="sk-SK" sz="1800" dirty="0"/>
              <a:t>1938 zlúčená s 10. </a:t>
            </a:r>
            <a:r>
              <a:rPr lang="sk-SK" sz="1800" dirty="0" err="1"/>
              <a:t>Sborovou</a:t>
            </a:r>
            <a:r>
              <a:rPr lang="sk-SK" sz="1800" dirty="0"/>
              <a:t> nemocnicou Komárno po anexii juhu Slovenska a vznik Sborová nemocnica č. 10 Ružomberok</a:t>
            </a:r>
          </a:p>
          <a:p>
            <a:r>
              <a:rPr lang="sk-SK" sz="1800" dirty="0"/>
              <a:t>1939 Vojenská nemocnica 2 Ružomberok</a:t>
            </a:r>
          </a:p>
          <a:p>
            <a:r>
              <a:rPr lang="sk-SK" sz="1800" dirty="0"/>
              <a:t>1.10.1940 premenovaná na VN 11 Ružomberok</a:t>
            </a:r>
          </a:p>
          <a:p>
            <a:r>
              <a:rPr lang="sk-SK" sz="1800" dirty="0"/>
              <a:t>5.9.1944 z nej vznikla Poľná nemocnica 11 Korytnica</a:t>
            </a:r>
          </a:p>
          <a:p>
            <a:r>
              <a:rPr lang="sk-SK" sz="1800" dirty="0"/>
              <a:t>1.10.1944 z nej vznikla ďalšia Poľná nemocnica 2 Tisovec</a:t>
            </a:r>
          </a:p>
          <a:p>
            <a:r>
              <a:rPr lang="sk-SK" sz="1800" dirty="0"/>
              <a:t>9.1945  2. československá odsunová nemocnica Ružomberok</a:t>
            </a:r>
          </a:p>
          <a:p>
            <a:r>
              <a:rPr lang="sk-SK" sz="1800" dirty="0"/>
              <a:t>1.10.1945 Sborová nemocnica 7 Ružomberok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301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radientVTI">
  <a:themeElements>
    <a:clrScheme name="Venice Beach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773</Words>
  <Application>Microsoft Office PowerPoint</Application>
  <PresentationFormat>Širokouhlá</PresentationFormat>
  <Paragraphs>49</Paragraphs>
  <Slides>35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35</vt:i4>
      </vt:variant>
    </vt:vector>
  </HeadingPairs>
  <TitlesOfParts>
    <vt:vector size="39" baseType="lpstr">
      <vt:lpstr>Arial</vt:lpstr>
      <vt:lpstr>Gill Sans Nova</vt:lpstr>
      <vt:lpstr>Univers</vt:lpstr>
      <vt:lpstr>GradientVTI</vt:lpstr>
      <vt:lpstr>110. výročie vojenskej nemocnice Ružomberok</vt:lpstr>
      <vt:lpstr>Okolnosti vzniku vojenskej nemocnice v Ružomberku</vt:lpstr>
      <vt:lpstr>Začiatky nemocnice</vt:lpstr>
      <vt:lpstr>Vedenie nemocnice</vt:lpstr>
      <vt:lpstr>Prezentácia programu PowerPoint</vt:lpstr>
      <vt:lpstr>Záber na dobovej pohľadnici zo samotnej výstavby nemocnice</vt:lpstr>
      <vt:lpstr>Prezentácia programu PowerPoint</vt:lpstr>
      <vt:lpstr>Prezentácia programu PowerPoint</vt:lpstr>
      <vt:lpstr>Prezentácia programu PowerPoint</vt:lpstr>
      <vt:lpstr>Prezentácia programu PowerPoint</vt:lpstr>
      <vt:lpstr>Štruktúra barakovej nemocnice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Na snímke MUDr. Viktor Gonda primár neurologického oddelenia ústavu, priekopník elektroliečby obrny končatín, vojnových neuróz, elektrokonvulzívnej liečby (1939 ako prvý), ktorý pôsobil v nemocnici v rokoch 1916-1917</vt:lpstr>
      <vt:lpstr>Nemocničný cintorín na dobových pohľadniciach  Celkovo bolo na ňom pochovaných 874 vojakov: - 44 Rusov - 160 Rumunov - 119 Juhoslovanov - 1 Turek - 190 Slovákov a Čechov - 15 Rakúšanov - 4 Taliani - 12 Poliakov - 250 Maďarov - 79 neznámej národnosti  Cintorín bol zrušený v roku 1950 a v roku 1952 i drevená kaplnka</vt:lpstr>
      <vt:lpstr>Koniec 1. svetovej vojny</vt:lpstr>
      <vt:lpstr>Ďakujem za pozornosť </vt:lpstr>
      <vt:lpstr>Prezentácia programu PowerPoint</vt:lpstr>
      <vt:lpstr>Označenia VN Ružomberok do roku 1945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 Hruboň</dc:creator>
  <cp:lastModifiedBy>Anton Hruboň</cp:lastModifiedBy>
  <cp:revision>16</cp:revision>
  <dcterms:created xsi:type="dcterms:W3CDTF">2024-10-15T17:45:12Z</dcterms:created>
  <dcterms:modified xsi:type="dcterms:W3CDTF">2024-11-03T16:59:30Z</dcterms:modified>
</cp:coreProperties>
</file>